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embeddedFontLst>
    <p:embeddedFont>
      <p:font typeface="Source Code Pro"/>
      <p:regular r:id="rId52"/>
      <p:bold r:id="rId53"/>
    </p:embeddedFont>
    <p:embeddedFont>
      <p:font typeface="Nanum Gothic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hCFQR9sK5w6vOcz+CGmy0AOPCH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6A5E5B7-C49E-434E-BA77-CE118DE48F74}">
  <a:tblStyle styleId="{06A5E5B7-C49E-434E-BA77-CE118DE48F7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fill>
          <a:solidFill>
            <a:srgbClr val="D4E2CE"/>
          </a:solidFill>
        </a:fill>
      </a:tcStyle>
    </a:band1H>
    <a:band2H>
      <a:tcTxStyle/>
    </a:band2H>
    <a:band1V>
      <a:tcTxStyle/>
      <a:tcStyle>
        <a:fill>
          <a:solidFill>
            <a:srgbClr val="D4E2CE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6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  <a:tblStyle styleId="{E6A47494-A5B6-49C0-9244-74AFBA6A1A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SourceCodePro-bold.fntdata"/><Relationship Id="rId52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55" Type="http://schemas.openxmlformats.org/officeDocument/2006/relationships/font" Target="fonts/NanumGothic-bold.fntdata"/><Relationship Id="rId10" Type="http://schemas.openxmlformats.org/officeDocument/2006/relationships/slide" Target="slides/slide5.xml"/><Relationship Id="rId54" Type="http://schemas.openxmlformats.org/officeDocument/2006/relationships/font" Target="fonts/NanumGothi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fb7b121dc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5fb7b121dc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fb7b121dc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fb7b121dc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fb7b121dc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5fb7b121dc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fc0653f95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fc0653f95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5fc0653f95_4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fb75d742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5fb75d742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b7b121dc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b7b121dc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5fb7b121dc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fb75d742b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5fb75d742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b7b121dc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b7b121dc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5fb7b121dc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fb6242b6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fb6242b6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5fb6242b6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fb6242b6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5fb6242b6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5fb6242b6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fb7b121dc_9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fb7b121dc_9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fb7b121dc_9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fb7b121dc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5fb7b121dc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3" name="Google Shape;73;p6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60"/>
          <p:cNvCxnSpPr/>
          <p:nvPr/>
        </p:nvCxnSpPr>
        <p:spPr>
          <a:xfrm>
            <a:off x="572267" y="1700769"/>
            <a:ext cx="818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" name="Google Shape;29;p60"/>
          <p:cNvSpPr txBox="1"/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0"/>
          <p:cNvSpPr txBox="1"/>
          <p:nvPr>
            <p:ph idx="1" type="body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6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6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3" Type="http://schemas.openxmlformats.org/officeDocument/2006/relationships/image" Target="../media/image19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5" Type="http://schemas.openxmlformats.org/officeDocument/2006/relationships/image" Target="../media/image20.png"/><Relationship Id="rId14" Type="http://schemas.openxmlformats.org/officeDocument/2006/relationships/image" Target="../media/image18.png"/><Relationship Id="rId17" Type="http://schemas.openxmlformats.org/officeDocument/2006/relationships/image" Target="../media/image52.png"/><Relationship Id="rId16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18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28.png"/><Relationship Id="rId13" Type="http://schemas.openxmlformats.org/officeDocument/2006/relationships/image" Target="../media/image40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9" Type="http://schemas.openxmlformats.org/officeDocument/2006/relationships/image" Target="../media/image30.png"/><Relationship Id="rId15" Type="http://schemas.openxmlformats.org/officeDocument/2006/relationships/image" Target="../media/image32.png"/><Relationship Id="rId14" Type="http://schemas.openxmlformats.org/officeDocument/2006/relationships/image" Target="../media/image49.png"/><Relationship Id="rId17" Type="http://schemas.openxmlformats.org/officeDocument/2006/relationships/image" Target="../media/image42.png"/><Relationship Id="rId16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18" Type="http://schemas.openxmlformats.org/officeDocument/2006/relationships/image" Target="../media/image39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type="ctrTitle"/>
          </p:nvPr>
        </p:nvSpPr>
        <p:spPr>
          <a:xfrm>
            <a:off x="1523999" y="1122363"/>
            <a:ext cx="9264000" cy="33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60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Kubernetes와 Kubeflow를 이용한 ML Platform</a:t>
            </a:r>
            <a:b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b="1"/>
          </a:p>
        </p:txBody>
      </p:sp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1644072" y="5061384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한승헌	홍승훈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Data Platform Dev </a:t>
            </a:r>
            <a:b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Internship</a:t>
            </a:r>
            <a:b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-US" sz="2000">
                <a:latin typeface="Nanum Gothic"/>
                <a:ea typeface="Nanum Gothic"/>
                <a:cs typeface="Nanum Gothic"/>
                <a:sym typeface="Nanum Gothic"/>
              </a:rPr>
              <a:t>2019 Jul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" name="Google Shape;95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/>
          <p:nvPr/>
        </p:nvSpPr>
        <p:spPr>
          <a:xfrm>
            <a:off x="415600" y="2036100"/>
            <a:ext cx="10222560" cy="3201696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1783900" y="3968033"/>
            <a:ext cx="1383600" cy="72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Jupyter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3472267" y="3968033"/>
            <a:ext cx="1383600" cy="72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Jupyter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5160633" y="3968033"/>
            <a:ext cx="1383600" cy="72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Jupyter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7169676" y="4296424"/>
            <a:ext cx="1328000" cy="393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0"/>
          <p:cNvSpPr/>
          <p:nvPr/>
        </p:nvSpPr>
        <p:spPr>
          <a:xfrm>
            <a:off x="7169676" y="3728657"/>
            <a:ext cx="1328000" cy="393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7169676" y="3160891"/>
            <a:ext cx="1328000" cy="3932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7169651" y="2323457"/>
            <a:ext cx="1328000" cy="5564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ETC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1818267" y="2250100"/>
            <a:ext cx="4691600" cy="14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Free For Future (Pipeline …)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0"/>
          <p:cNvSpPr/>
          <p:nvPr/>
        </p:nvSpPr>
        <p:spPr>
          <a:xfrm>
            <a:off x="1987167" y="5799233"/>
            <a:ext cx="732000" cy="721600"/>
          </a:xfrm>
          <a:prstGeom prst="smileyFace">
            <a:avLst>
              <a:gd fmla="val 4653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3798067" y="5799233"/>
            <a:ext cx="732000" cy="721600"/>
          </a:xfrm>
          <a:prstGeom prst="smileyFace">
            <a:avLst>
              <a:gd fmla="val 4653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5486433" y="5799233"/>
            <a:ext cx="732000" cy="721600"/>
          </a:xfrm>
          <a:prstGeom prst="smileyFace">
            <a:avLst>
              <a:gd fmla="val 4653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2211300" y="4930667"/>
            <a:ext cx="343600" cy="591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3992267" y="4930667"/>
            <a:ext cx="343600" cy="591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5680633" y="4930667"/>
            <a:ext cx="343600" cy="591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10"/>
          <p:cNvSpPr/>
          <p:nvPr/>
        </p:nvSpPr>
        <p:spPr>
          <a:xfrm rot="1675739">
            <a:off x="6258455" y="3183226"/>
            <a:ext cx="713955" cy="34856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9993800" y="3640467"/>
            <a:ext cx="1580800" cy="569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Gateway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8761600" y="3849667"/>
            <a:ext cx="994000" cy="272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10"/>
          <p:cNvSpPr txBox="1"/>
          <p:nvPr/>
        </p:nvSpPr>
        <p:spPr>
          <a:xfrm>
            <a:off x="590780" y="2145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바라는 그림은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fb7b121dc_0_35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Overview</a:t>
            </a:r>
            <a:endParaRPr/>
          </a:p>
        </p:txBody>
      </p:sp>
      <p:sp>
        <p:nvSpPr>
          <p:cNvPr id="247" name="Google Shape;247;g5fb7b121dc_0_35"/>
          <p:cNvSpPr txBox="1"/>
          <p:nvPr>
            <p:ph idx="1" type="body"/>
          </p:nvPr>
        </p:nvSpPr>
        <p:spPr>
          <a:xfrm>
            <a:off x="693821" y="1381645"/>
            <a:ext cx="105156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anum Gothic"/>
              <a:buChar char="•"/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ML Architect With Kubernetes</a:t>
            </a:r>
            <a:endParaRPr sz="3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Char char="•"/>
            </a:pPr>
            <a:r>
              <a:rPr b="1" lang="en-US" sz="30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Kubeflow Pipeline</a:t>
            </a:r>
            <a:endParaRPr b="1" sz="3000">
              <a:solidFill>
                <a:srgbClr val="1DC8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Gateway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Recommender Model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228600" rtl="0" algn="l"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Q &amp; A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g5fb7b121dc_0_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Kubeflow Pipeline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3922625" y="2053100"/>
            <a:ext cx="3489900" cy="4507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Pipeline</a:t>
            </a:r>
            <a:endParaRPr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Argo Workflow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 SDK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+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Dashboard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527550" y="2137200"/>
            <a:ext cx="2881200" cy="11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Ambassador</a:t>
            </a:r>
            <a:endParaRPr sz="3200"/>
          </a:p>
        </p:txBody>
      </p:sp>
      <p:sp>
        <p:nvSpPr>
          <p:cNvPr id="256" name="Google Shape;256;p29"/>
          <p:cNvSpPr/>
          <p:nvPr/>
        </p:nvSpPr>
        <p:spPr>
          <a:xfrm>
            <a:off x="527550" y="3557500"/>
            <a:ext cx="2881200" cy="10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Mini-O</a:t>
            </a:r>
            <a:endParaRPr sz="3200"/>
          </a:p>
        </p:txBody>
      </p:sp>
      <p:sp>
        <p:nvSpPr>
          <p:cNvPr id="257" name="Google Shape;257;p29"/>
          <p:cNvSpPr/>
          <p:nvPr/>
        </p:nvSpPr>
        <p:spPr>
          <a:xfrm>
            <a:off x="527550" y="5478200"/>
            <a:ext cx="2881200" cy="10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Jupyter</a:t>
            </a:r>
            <a:endParaRPr sz="3200"/>
          </a:p>
        </p:txBody>
      </p:sp>
      <p:sp>
        <p:nvSpPr>
          <p:cNvPr id="258" name="Google Shape;258;p29"/>
          <p:cNvSpPr/>
          <p:nvPr/>
        </p:nvSpPr>
        <p:spPr>
          <a:xfrm>
            <a:off x="7926400" y="2137200"/>
            <a:ext cx="2881200" cy="11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Fairing</a:t>
            </a:r>
            <a:endParaRPr sz="3200"/>
          </a:p>
        </p:txBody>
      </p:sp>
      <p:sp>
        <p:nvSpPr>
          <p:cNvPr id="259" name="Google Shape;259;p29"/>
          <p:cNvSpPr/>
          <p:nvPr/>
        </p:nvSpPr>
        <p:spPr>
          <a:xfrm>
            <a:off x="7926400" y="4030925"/>
            <a:ext cx="2881200" cy="11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Cloud Support</a:t>
            </a:r>
            <a:endParaRPr sz="3200"/>
          </a:p>
        </p:txBody>
      </p:sp>
      <p:sp>
        <p:nvSpPr>
          <p:cNvPr id="260" name="Google Shape;260;p29"/>
          <p:cNvSpPr/>
          <p:nvPr/>
        </p:nvSpPr>
        <p:spPr>
          <a:xfrm>
            <a:off x="7926400" y="5396900"/>
            <a:ext cx="2881200" cy="11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Ksonnet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Plugin</a:t>
            </a:r>
            <a:endParaRPr sz="3200"/>
          </a:p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/>
        </p:nvSpPr>
        <p:spPr>
          <a:xfrm>
            <a:off x="1384225" y="1682632"/>
            <a:ext cx="9595008" cy="2580768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1981342" y="2752916"/>
            <a:ext cx="1246400" cy="586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4169086" y="2752916"/>
            <a:ext cx="1246400" cy="586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6581221" y="2752916"/>
            <a:ext cx="1246400" cy="586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8881137" y="2752916"/>
            <a:ext cx="1246400" cy="586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3448322" y="2914752"/>
            <a:ext cx="5516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5722622" y="2914752"/>
            <a:ext cx="5516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8071620" y="2914752"/>
            <a:ext cx="5516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318022" y="4222511"/>
            <a:ext cx="113608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k8s를 이용한 오케스레이션 툴의 일종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각 컴포넌트는 도커 이미지여야 함 (매번 독립적)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메모리 공유x, 파일로 결과를 주고 받음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작성</a:t>
            </a:r>
            <a:r>
              <a:rPr lang="en-US" sz="1800"/>
              <a:t>은 필요한 사람이 (PythonSDK 이용)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AirFlow보다 자원 활용면에서 유리함 / 오버헤드 성능 저하</a:t>
            </a:r>
            <a:endParaRPr sz="1800"/>
          </a:p>
        </p:txBody>
      </p:sp>
      <p:sp>
        <p:nvSpPr>
          <p:cNvPr id="275" name="Google Shape;275;p30"/>
          <p:cNvSpPr txBox="1"/>
          <p:nvPr>
            <p:ph type="title"/>
          </p:nvPr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Argo Workflow</a:t>
            </a:r>
            <a:endParaRPr/>
          </a:p>
        </p:txBody>
      </p: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fb7b121dc_0_41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Overview</a:t>
            </a:r>
            <a:endParaRPr/>
          </a:p>
        </p:txBody>
      </p:sp>
      <p:sp>
        <p:nvSpPr>
          <p:cNvPr id="282" name="Google Shape;282;g5fb7b121dc_0_41"/>
          <p:cNvSpPr txBox="1"/>
          <p:nvPr>
            <p:ph idx="1" type="body"/>
          </p:nvPr>
        </p:nvSpPr>
        <p:spPr>
          <a:xfrm>
            <a:off x="693821" y="1381645"/>
            <a:ext cx="105156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anum Gothic"/>
              <a:buChar char="•"/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ML Architect With Kubernetes</a:t>
            </a:r>
            <a:endParaRPr sz="3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anum Gothic"/>
              <a:buChar char="•"/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Kubeflow Pipeline</a:t>
            </a:r>
            <a:endParaRPr sz="3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Char char="•"/>
            </a:pPr>
            <a:r>
              <a:rPr b="1" lang="en-US" sz="30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Gateway</a:t>
            </a:r>
            <a:endParaRPr b="1" sz="3000">
              <a:solidFill>
                <a:srgbClr val="1DC8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Recommender Model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Q &amp; A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" name="Google Shape;283;g5fb7b121dc_0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/>
          <p:nvPr/>
        </p:nvSpPr>
        <p:spPr>
          <a:xfrm>
            <a:off x="7971267" y="1998200"/>
            <a:ext cx="2345600" cy="63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A ver.1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36"/>
          <p:cNvSpPr/>
          <p:nvPr/>
        </p:nvSpPr>
        <p:spPr>
          <a:xfrm>
            <a:off x="7971267" y="2805600"/>
            <a:ext cx="2345600" cy="637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A ver.2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7971267" y="4215133"/>
            <a:ext cx="2345600" cy="63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B ver.1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7971267" y="5013933"/>
            <a:ext cx="2345600" cy="63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B ver.2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7971267" y="5812733"/>
            <a:ext cx="2345600" cy="637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B ver.3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3335133" y="3518533"/>
            <a:ext cx="2031200" cy="892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Gateway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584733" y="3563767"/>
            <a:ext cx="1419984" cy="80193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2313833" y="3830600"/>
            <a:ext cx="719600" cy="34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2017833" y="3350933"/>
            <a:ext cx="1311600" cy="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Model A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2017833" y="4044267"/>
            <a:ext cx="1311600" cy="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Model B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8" name="Google Shape;298;p36"/>
          <p:cNvSpPr/>
          <p:nvPr/>
        </p:nvSpPr>
        <p:spPr>
          <a:xfrm rot="-2382114">
            <a:off x="5805508" y="2919664"/>
            <a:ext cx="1528507" cy="4090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36"/>
          <p:cNvSpPr/>
          <p:nvPr/>
        </p:nvSpPr>
        <p:spPr>
          <a:xfrm rot="2236124">
            <a:off x="5805560" y="4485453"/>
            <a:ext cx="1528517" cy="4090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3291167" y="4773733"/>
            <a:ext cx="4811600" cy="11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Traffic routing?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Fallback?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Tracking?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Gateway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idx="1" type="body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존재하지 않는 라우터 룰에 접속 (404)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라우터 룰 등록 후 재접속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로그 확인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처음 시도시 에러가 나도록 라우터 수정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로그 확인</a:t>
            </a:r>
            <a:endParaRPr/>
          </a:p>
        </p:txBody>
      </p:sp>
      <p:sp>
        <p:nvSpPr>
          <p:cNvPr id="308" name="Google Shape;308;p39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Gateway 시연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/>
        </p:nvSpPr>
        <p:spPr>
          <a:xfrm>
            <a:off x="1904533" y="4030433"/>
            <a:ext cx="1027600" cy="80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1754237" y="2289673"/>
            <a:ext cx="1328184" cy="895104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k8s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4954675" y="5606570"/>
            <a:ext cx="1374138" cy="9964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Mongo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467767" y="5579967"/>
            <a:ext cx="802000" cy="802000"/>
          </a:xfrm>
          <a:prstGeom prst="smileyFace">
            <a:avLst>
              <a:gd fmla="val 4653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37"/>
          <p:cNvSpPr/>
          <p:nvPr/>
        </p:nvSpPr>
        <p:spPr>
          <a:xfrm rot="-2700000">
            <a:off x="1140415" y="5124578"/>
            <a:ext cx="827032" cy="3761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37"/>
          <p:cNvSpPr/>
          <p:nvPr/>
        </p:nvSpPr>
        <p:spPr>
          <a:xfrm rot="1236130">
            <a:off x="3227136" y="5240326"/>
            <a:ext cx="1511891" cy="4494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1904533" y="5322200"/>
            <a:ext cx="4811600" cy="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RouterRule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1" name="Google Shape;321;p37"/>
          <p:cNvSpPr/>
          <p:nvPr/>
        </p:nvSpPr>
        <p:spPr>
          <a:xfrm>
            <a:off x="2171833" y="3282833"/>
            <a:ext cx="359200" cy="649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37"/>
          <p:cNvSpPr/>
          <p:nvPr/>
        </p:nvSpPr>
        <p:spPr>
          <a:xfrm rot="1236130">
            <a:off x="3227136" y="4621059"/>
            <a:ext cx="1511891" cy="4494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3182567" y="3800733"/>
            <a:ext cx="4811600" cy="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ModelState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4" name="Google Shape;324;p37"/>
          <p:cNvSpPr/>
          <p:nvPr/>
        </p:nvSpPr>
        <p:spPr>
          <a:xfrm>
            <a:off x="7403167" y="3635133"/>
            <a:ext cx="2031200" cy="8924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Gateway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37"/>
          <p:cNvSpPr/>
          <p:nvPr/>
        </p:nvSpPr>
        <p:spPr>
          <a:xfrm rot="-2547529">
            <a:off x="6365688" y="4864525"/>
            <a:ext cx="1390691" cy="6494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7133667" y="5576433"/>
            <a:ext cx="4811600" cy="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Polling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7" name="Google Shape;327;p37"/>
          <p:cNvSpPr/>
          <p:nvPr/>
        </p:nvSpPr>
        <p:spPr>
          <a:xfrm>
            <a:off x="10140799" y="5335699"/>
            <a:ext cx="1804467" cy="1046267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37"/>
          <p:cNvSpPr/>
          <p:nvPr/>
        </p:nvSpPr>
        <p:spPr>
          <a:xfrm rot="2153196">
            <a:off x="9556115" y="4799524"/>
            <a:ext cx="885731" cy="24747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37"/>
          <p:cNvSpPr/>
          <p:nvPr/>
        </p:nvSpPr>
        <p:spPr>
          <a:xfrm>
            <a:off x="7442733" y="1854400"/>
            <a:ext cx="1914400" cy="8020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Servings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8202867" y="2798333"/>
            <a:ext cx="325600" cy="649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415600" y="6373167"/>
            <a:ext cx="6292800" cy="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Admin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Gateway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3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fb7b121dc_0_47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Overview</a:t>
            </a:r>
            <a:endParaRPr/>
          </a:p>
        </p:txBody>
      </p:sp>
      <p:sp>
        <p:nvSpPr>
          <p:cNvPr id="339" name="Google Shape;339;g5fb7b121dc_0_47"/>
          <p:cNvSpPr txBox="1"/>
          <p:nvPr>
            <p:ph idx="1" type="body"/>
          </p:nvPr>
        </p:nvSpPr>
        <p:spPr>
          <a:xfrm>
            <a:off x="693821" y="1381645"/>
            <a:ext cx="105156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anum Gothic"/>
              <a:buChar char="•"/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ML Architect With Kubernetes</a:t>
            </a:r>
            <a:endParaRPr sz="3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anum Gothic"/>
              <a:buChar char="•"/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Kubeflow Pipeline</a:t>
            </a:r>
            <a:endParaRPr sz="3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anum Gothic"/>
              <a:buChar char="•"/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Gateway</a:t>
            </a:r>
            <a:endParaRPr sz="3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Char char="•"/>
            </a:pPr>
            <a:r>
              <a:rPr b="1" lang="en-US" sz="30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Recommender Model</a:t>
            </a:r>
            <a:endParaRPr b="1" sz="3000">
              <a:solidFill>
                <a:srgbClr val="1DC8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anum Gothic"/>
              <a:buChar char="•"/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 &amp; A</a:t>
            </a:r>
            <a:endParaRPr sz="3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g5fb7b121dc_0_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"/>
          <p:cNvSpPr txBox="1"/>
          <p:nvPr>
            <p:ph type="title"/>
          </p:nvPr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개요</a:t>
            </a:r>
            <a:endParaRPr/>
          </a:p>
        </p:txBody>
      </p:sp>
      <p:sp>
        <p:nvSpPr>
          <p:cNvPr id="346" name="Google Shape;346;p15"/>
          <p:cNvSpPr txBox="1"/>
          <p:nvPr>
            <p:ph idx="1" type="body"/>
          </p:nvPr>
        </p:nvSpPr>
        <p:spPr>
          <a:xfrm>
            <a:off x="693821" y="1607420"/>
            <a:ext cx="10515600" cy="4694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User-musician 재생횟수를 이용 선호도 학습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User가 선호할만한 top-n fresh artists 추천</a:t>
            </a:r>
            <a:endParaRPr/>
          </a:p>
        </p:txBody>
      </p:sp>
      <p:sp>
        <p:nvSpPr>
          <p:cNvPr id="347" name="Google Shape;347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693821" y="1381645"/>
            <a:ext cx="105156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ML Architect With Kubernetes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Kubeflow Pipeline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Gateway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Recommender Model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Q &amp; A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데이터셋</a:t>
            </a:r>
            <a:endParaRPr/>
          </a:p>
        </p:txBody>
      </p:sp>
      <p:sp>
        <p:nvSpPr>
          <p:cNvPr id="353" name="Google Shape;353;p16"/>
          <p:cNvSpPr txBox="1"/>
          <p:nvPr>
            <p:ph idx="1" type="body"/>
          </p:nvPr>
        </p:nvSpPr>
        <p:spPr>
          <a:xfrm>
            <a:off x="693821" y="1607420"/>
            <a:ext cx="105156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Last-fm 오픈 데이터셋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1,892 user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17,632 artist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92,834 user-artist listeningCount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Implicit feedback</a:t>
            </a:r>
            <a:endParaRPr/>
          </a:p>
        </p:txBody>
      </p:sp>
      <p:sp>
        <p:nvSpPr>
          <p:cNvPr id="354" name="Google Shape;354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5" name="Google Shape;355;p16"/>
          <p:cNvGrpSpPr/>
          <p:nvPr/>
        </p:nvGrpSpPr>
        <p:grpSpPr>
          <a:xfrm>
            <a:off x="5399473" y="990238"/>
            <a:ext cx="3823773" cy="5461889"/>
            <a:chOff x="5057398" y="1223813"/>
            <a:chExt cx="3823773" cy="5461889"/>
          </a:xfrm>
        </p:grpSpPr>
        <p:pic>
          <p:nvPicPr>
            <p:cNvPr id="356" name="Google Shape;35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57398" y="1613120"/>
              <a:ext cx="2271562" cy="5072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" name="Google Shape;357;p16"/>
            <p:cNvSpPr txBox="1"/>
            <p:nvPr/>
          </p:nvSpPr>
          <p:spPr>
            <a:xfrm>
              <a:off x="5343571" y="1223813"/>
              <a:ext cx="353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user_artists.dat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58" name="Google Shape;358;p16"/>
          <p:cNvGrpSpPr/>
          <p:nvPr/>
        </p:nvGrpSpPr>
        <p:grpSpPr>
          <a:xfrm>
            <a:off x="8191208" y="3310854"/>
            <a:ext cx="3581983" cy="2911881"/>
            <a:chOff x="7627229" y="2975505"/>
            <a:chExt cx="4564780" cy="3652636"/>
          </a:xfrm>
        </p:grpSpPr>
        <p:pic>
          <p:nvPicPr>
            <p:cNvPr id="359" name="Google Shape;359;p16"/>
            <p:cNvPicPr preferRelativeResize="0"/>
            <p:nvPr/>
          </p:nvPicPr>
          <p:blipFill rotWithShape="1">
            <a:blip r:embed="rId4">
              <a:alphaModFix/>
            </a:blip>
            <a:srcRect b="6742" l="0" r="29108" t="0"/>
            <a:stretch/>
          </p:blipFill>
          <p:spPr>
            <a:xfrm>
              <a:off x="7627230" y="3420332"/>
              <a:ext cx="4564779" cy="3207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16"/>
            <p:cNvSpPr txBox="1"/>
            <p:nvPr/>
          </p:nvSpPr>
          <p:spPr>
            <a:xfrm>
              <a:off x="7627229" y="2975505"/>
              <a:ext cx="353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artists.dat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1" name="Google Shape;361;p16"/>
          <p:cNvSpPr txBox="1"/>
          <p:nvPr>
            <p:ph idx="12" type="sldNum"/>
          </p:nvPr>
        </p:nvSpPr>
        <p:spPr>
          <a:xfrm>
            <a:off x="11690800" y="61479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"/>
          <p:cNvSpPr txBox="1"/>
          <p:nvPr>
            <p:ph type="title"/>
          </p:nvPr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endParaRPr/>
          </a:p>
        </p:txBody>
      </p:sp>
      <p:pic>
        <p:nvPicPr>
          <p:cNvPr id="367" name="Google Shape;3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450" y="1478932"/>
            <a:ext cx="2271561" cy="507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0644" y="1478931"/>
            <a:ext cx="2417458" cy="507258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8"/>
          <p:cNvSpPr/>
          <p:nvPr/>
        </p:nvSpPr>
        <p:spPr>
          <a:xfrm>
            <a:off x="4202546" y="3676072"/>
            <a:ext cx="960581" cy="47105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DC800"/>
          </a:solidFill>
          <a:ln>
            <a:noFill/>
          </a:ln>
          <a:effectLst>
            <a:outerShdw blurRad="50800" rotWithShape="0" algn="ctr" dir="5400000" dist="50800">
              <a:schemeClr val="l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8"/>
          <p:cNvSpPr txBox="1"/>
          <p:nvPr/>
        </p:nvSpPr>
        <p:spPr>
          <a:xfrm>
            <a:off x="4285673" y="3306740"/>
            <a:ext cx="1071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"/>
          <p:cNvSpPr txBox="1"/>
          <p:nvPr>
            <p:ph type="title"/>
          </p:nvPr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</a:t>
            </a: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알고리즘</a:t>
            </a:r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1146875" y="1658319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Matrix Factorization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9" name="Google Shape;379;p19"/>
          <p:cNvGrpSpPr/>
          <p:nvPr/>
        </p:nvGrpSpPr>
        <p:grpSpPr>
          <a:xfrm>
            <a:off x="649900" y="2027650"/>
            <a:ext cx="8621476" cy="4085000"/>
            <a:chOff x="649900" y="2027650"/>
            <a:chExt cx="8621476" cy="4085000"/>
          </a:xfrm>
        </p:grpSpPr>
        <p:pic>
          <p:nvPicPr>
            <p:cNvPr id="380" name="Google Shape;38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9900" y="2027650"/>
              <a:ext cx="8621476" cy="408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19"/>
            <p:cNvSpPr/>
            <p:nvPr/>
          </p:nvSpPr>
          <p:spPr>
            <a:xfrm>
              <a:off x="6134125" y="3303575"/>
              <a:ext cx="1596000" cy="36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Item Factor</a:t>
              </a: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4223775" y="2304750"/>
              <a:ext cx="1596000" cy="36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 Factor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fc0653f95_4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9" name="Google Shape;389;g5fc0653f95_4_1"/>
          <p:cNvGrpSpPr/>
          <p:nvPr/>
        </p:nvGrpSpPr>
        <p:grpSpPr>
          <a:xfrm>
            <a:off x="693825" y="1479074"/>
            <a:ext cx="9196299" cy="5160199"/>
            <a:chOff x="693825" y="1479074"/>
            <a:chExt cx="9196299" cy="5160199"/>
          </a:xfrm>
        </p:grpSpPr>
        <p:pic>
          <p:nvPicPr>
            <p:cNvPr id="390" name="Google Shape;390;g5fc0653f95_4_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825" y="1479074"/>
              <a:ext cx="9196299" cy="5160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g5fc0653f95_4_1"/>
            <p:cNvSpPr/>
            <p:nvPr/>
          </p:nvSpPr>
          <p:spPr>
            <a:xfrm>
              <a:off x="2269025" y="4621625"/>
              <a:ext cx="987300" cy="1686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g5fc0653f95_4_1"/>
            <p:cNvSpPr/>
            <p:nvPr/>
          </p:nvSpPr>
          <p:spPr>
            <a:xfrm>
              <a:off x="2269025" y="5457650"/>
              <a:ext cx="987300" cy="1686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g5fc0653f95_4_1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알고리즘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fb75d742b_0_1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</a:t>
            </a: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알고리즘</a:t>
            </a:r>
            <a:endParaRPr/>
          </a:p>
        </p:txBody>
      </p:sp>
      <p:sp>
        <p:nvSpPr>
          <p:cNvPr id="399" name="Google Shape;399;g5fb75d742b_0_1"/>
          <p:cNvSpPr txBox="1"/>
          <p:nvPr/>
        </p:nvSpPr>
        <p:spPr>
          <a:xfrm>
            <a:off x="1146875" y="1658319"/>
            <a:ext cx="365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Matrix Factorization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5fb75d742b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01" name="Google Shape;401;g5fb75d742b_0_1"/>
          <p:cNvGrpSpPr/>
          <p:nvPr/>
        </p:nvGrpSpPr>
        <p:grpSpPr>
          <a:xfrm>
            <a:off x="772421" y="2206877"/>
            <a:ext cx="8426610" cy="4603523"/>
            <a:chOff x="359050" y="998587"/>
            <a:chExt cx="12173664" cy="7611645"/>
          </a:xfrm>
        </p:grpSpPr>
        <p:pic>
          <p:nvPicPr>
            <p:cNvPr id="402" name="Google Shape;402;g5fb75d742b_0_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9050" y="1107325"/>
              <a:ext cx="4251825" cy="552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g5fb75d742b_0_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35568" y="998587"/>
              <a:ext cx="8997146" cy="76116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g5fb75d742b_0_1"/>
          <p:cNvSpPr/>
          <p:nvPr/>
        </p:nvSpPr>
        <p:spPr>
          <a:xfrm>
            <a:off x="5728800" y="2261325"/>
            <a:ext cx="15960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Item Factor</a:t>
            </a:r>
            <a:endParaRPr/>
          </a:p>
        </p:txBody>
      </p:sp>
      <p:sp>
        <p:nvSpPr>
          <p:cNvPr id="405" name="Google Shape;405;g5fb75d742b_0_1"/>
          <p:cNvSpPr/>
          <p:nvPr/>
        </p:nvSpPr>
        <p:spPr>
          <a:xfrm>
            <a:off x="4013875" y="2261325"/>
            <a:ext cx="15960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Factor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소개</a:t>
            </a:r>
            <a:endParaRPr/>
          </a:p>
        </p:txBody>
      </p:sp>
      <p:graphicFrame>
        <p:nvGraphicFramePr>
          <p:cNvPr id="411" name="Google Shape;411;p21"/>
          <p:cNvGraphicFramePr/>
          <p:nvPr/>
        </p:nvGraphicFramePr>
        <p:xfrm>
          <a:off x="1591892" y="19524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{06A5E5B7-C49E-434E-BA77-CE118DE48F74}</a:tableStyleId>
              </a:tblPr>
              <a:tblGrid>
                <a:gridCol w="2386750"/>
                <a:gridCol w="2386750"/>
                <a:gridCol w="2386750"/>
              </a:tblGrid>
              <a:tr h="59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solidFill>
                      <a:srgbClr val="1DC800">
                        <a:alpha val="9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SGD  기반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1DC800">
                        <a:alpha val="9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WALS 기반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1DC800">
                        <a:alpha val="98823"/>
                      </a:srgbClr>
                    </a:solidFill>
                  </a:tcPr>
                </a:tc>
              </a:tr>
              <a:tr h="59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알고리즘</a:t>
                      </a:r>
                      <a:endParaRPr/>
                    </a:p>
                  </a:txBody>
                  <a:tcPr marT="45725" marB="45725" marR="91450" marL="91450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Matrix Factorization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/>
                </a:tc>
                <a:tc hMerge="1"/>
              </a:tr>
              <a:tr h="59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SGD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WALS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/>
                </a:tc>
              </a:tr>
              <a:tr h="594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라이브러리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surprise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tensorflow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412" name="Google Shape;412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"/>
          <p:cNvSpPr txBox="1"/>
          <p:nvPr>
            <p:ph type="title"/>
          </p:nvPr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알고리즘 - SGD</a:t>
            </a:r>
            <a:endParaRPr/>
          </a:p>
        </p:txBody>
      </p:sp>
      <p:pic>
        <p:nvPicPr>
          <p:cNvPr id="418" name="Google Shape;4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29" y="2161619"/>
            <a:ext cx="8011140" cy="379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3929" y="5457720"/>
            <a:ext cx="29972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5972" y="2161622"/>
            <a:ext cx="553720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8672" y="3443945"/>
            <a:ext cx="31877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2"/>
          <p:cNvSpPr txBox="1"/>
          <p:nvPr/>
        </p:nvSpPr>
        <p:spPr>
          <a:xfrm>
            <a:off x="1146875" y="1658319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Stochastic Gradient Descent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"/>
          <p:cNvSpPr txBox="1"/>
          <p:nvPr>
            <p:ph type="title"/>
          </p:nvPr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알고리즘 – WALS</a:t>
            </a:r>
            <a:endParaRPr/>
          </a:p>
        </p:txBody>
      </p:sp>
      <p:pic>
        <p:nvPicPr>
          <p:cNvPr id="430" name="Google Shape;4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21" y="2171044"/>
            <a:ext cx="8011140" cy="379580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3"/>
          <p:cNvSpPr txBox="1"/>
          <p:nvPr/>
        </p:nvSpPr>
        <p:spPr>
          <a:xfrm>
            <a:off x="1146875" y="1658319"/>
            <a:ext cx="46184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Weighted Alternating Least Squares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2" name="Google Shape;43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6844" y="3590920"/>
            <a:ext cx="3293287" cy="65343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3"/>
          <p:cNvSpPr/>
          <p:nvPr/>
        </p:nvSpPr>
        <p:spPr>
          <a:xfrm>
            <a:off x="4255008" y="2767584"/>
            <a:ext cx="475488" cy="239210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23"/>
          <p:cNvSpPr/>
          <p:nvPr/>
        </p:nvSpPr>
        <p:spPr>
          <a:xfrm rot="5400000">
            <a:off x="6225941" y="2707064"/>
            <a:ext cx="475488" cy="2392101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6" name="Google Shape;436;p23"/>
          <p:cNvGrpSpPr/>
          <p:nvPr/>
        </p:nvGrpSpPr>
        <p:grpSpPr>
          <a:xfrm>
            <a:off x="6248593" y="1951982"/>
            <a:ext cx="5060306" cy="815603"/>
            <a:chOff x="4934700" y="1658337"/>
            <a:chExt cx="7232108" cy="1129800"/>
          </a:xfrm>
        </p:grpSpPr>
        <p:pic>
          <p:nvPicPr>
            <p:cNvPr id="437" name="Google Shape;437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34700" y="1658337"/>
              <a:ext cx="4035025" cy="112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04950" y="1862650"/>
              <a:ext cx="3461858" cy="79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/>
          <p:nvPr>
            <p:ph type="title"/>
          </p:nvPr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성능 평가 방법</a:t>
            </a:r>
            <a:endParaRPr/>
          </a:p>
        </p:txBody>
      </p:sp>
      <p:sp>
        <p:nvSpPr>
          <p:cNvPr id="444" name="Google Shape;444;p24"/>
          <p:cNvSpPr txBox="1"/>
          <p:nvPr/>
        </p:nvSpPr>
        <p:spPr>
          <a:xfrm>
            <a:off x="1129475" y="1792595"/>
            <a:ext cx="46920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AUROC 이용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5" name="Google Shape;4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17" y="2557747"/>
            <a:ext cx="3041627" cy="27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/>
          <p:nvPr>
            <p:ph type="title"/>
          </p:nvPr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Hyper-parameter tuning</a:t>
            </a:r>
            <a:endParaRPr/>
          </a:p>
        </p:txBody>
      </p:sp>
      <p:sp>
        <p:nvSpPr>
          <p:cNvPr id="452" name="Google Shape;452;p25"/>
          <p:cNvSpPr txBox="1"/>
          <p:nvPr>
            <p:ph idx="1" type="body"/>
          </p:nvPr>
        </p:nvSpPr>
        <p:spPr>
          <a:xfrm>
            <a:off x="693821" y="1607420"/>
            <a:ext cx="10515600" cy="4694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튜닝 전후 성능 평가 결과 비교</a:t>
            </a:r>
            <a:endParaRPr/>
          </a:p>
        </p:txBody>
      </p:sp>
      <p:graphicFrame>
        <p:nvGraphicFramePr>
          <p:cNvPr id="453" name="Google Shape;453;p25"/>
          <p:cNvGraphicFramePr/>
          <p:nvPr/>
        </p:nvGraphicFramePr>
        <p:xfrm>
          <a:off x="1197597" y="25633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{06A5E5B7-C49E-434E-BA77-CE118DE48F74}</a:tableStyleId>
              </a:tblPr>
              <a:tblGrid>
                <a:gridCol w="2177475"/>
                <a:gridCol w="2177475"/>
                <a:gridCol w="2177475"/>
              </a:tblGrid>
              <a:tr h="63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>
                    <a:solidFill>
                      <a:srgbClr val="1D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SGD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>
                    <a:solidFill>
                      <a:srgbClr val="1D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WALS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>
                    <a:solidFill>
                      <a:srgbClr val="1DC800"/>
                    </a:solidFill>
                  </a:tcPr>
                </a:tc>
              </a:tr>
              <a:tr h="63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tuning 전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0.624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0.856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/>
                </a:tc>
              </a:tr>
              <a:tr h="63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tuning 후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0.681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0.896</a:t>
                      </a:r>
                      <a:endParaRPr sz="18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54" name="Google Shape;454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b7b121dc_1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g5fb7b121dc_1_1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/>
          </a:p>
        </p:txBody>
      </p:sp>
      <p:sp>
        <p:nvSpPr>
          <p:cNvPr id="110" name="Google Shape;110;g5fb7b121dc_1_1"/>
          <p:cNvSpPr/>
          <p:nvPr/>
        </p:nvSpPr>
        <p:spPr>
          <a:xfrm>
            <a:off x="693825" y="3433425"/>
            <a:ext cx="2782800" cy="202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Notebook 할당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모</a:t>
            </a:r>
            <a:r>
              <a:rPr lang="en-US"/>
              <a:t>델 소스 코드 작성 및 테스트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Docker image  build</a:t>
            </a:r>
            <a:endParaRPr/>
          </a:p>
        </p:txBody>
      </p:sp>
      <p:sp>
        <p:nvSpPr>
          <p:cNvPr id="111" name="Google Shape;111;g5fb7b121dc_1_1"/>
          <p:cNvSpPr/>
          <p:nvPr/>
        </p:nvSpPr>
        <p:spPr>
          <a:xfrm>
            <a:off x="693825" y="1965825"/>
            <a:ext cx="2782800" cy="121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Model 개발</a:t>
            </a:r>
            <a:endParaRPr sz="2000"/>
          </a:p>
        </p:txBody>
      </p:sp>
      <p:sp>
        <p:nvSpPr>
          <p:cNvPr id="112" name="Google Shape;112;g5fb7b121dc_1_1"/>
          <p:cNvSpPr/>
          <p:nvPr/>
        </p:nvSpPr>
        <p:spPr>
          <a:xfrm>
            <a:off x="4465463" y="3433425"/>
            <a:ext cx="2782800" cy="202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Pipeline run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모</a:t>
            </a:r>
            <a:r>
              <a:rPr lang="en-US"/>
              <a:t>델 </a:t>
            </a:r>
            <a:r>
              <a:rPr lang="en-US"/>
              <a:t>실</a:t>
            </a:r>
            <a:r>
              <a:rPr lang="en-US"/>
              <a:t>험 진행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최</a:t>
            </a:r>
            <a:r>
              <a:rPr lang="en-US"/>
              <a:t>종 모델 Deploy</a:t>
            </a:r>
            <a:endParaRPr/>
          </a:p>
        </p:txBody>
      </p:sp>
      <p:sp>
        <p:nvSpPr>
          <p:cNvPr id="113" name="Google Shape;113;g5fb7b121dc_1_1"/>
          <p:cNvSpPr/>
          <p:nvPr/>
        </p:nvSpPr>
        <p:spPr>
          <a:xfrm>
            <a:off x="4492713" y="1965825"/>
            <a:ext cx="2782800" cy="121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Pipeline</a:t>
            </a:r>
            <a:endParaRPr sz="2000"/>
          </a:p>
        </p:txBody>
      </p:sp>
      <p:sp>
        <p:nvSpPr>
          <p:cNvPr id="114" name="Google Shape;114;g5fb7b121dc_1_1"/>
          <p:cNvSpPr/>
          <p:nvPr/>
        </p:nvSpPr>
        <p:spPr>
          <a:xfrm>
            <a:off x="8237100" y="3433425"/>
            <a:ext cx="2782800" cy="202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Deploy 확인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Postman 테스트</a:t>
            </a:r>
            <a:endParaRPr/>
          </a:p>
        </p:txBody>
      </p:sp>
      <p:sp>
        <p:nvSpPr>
          <p:cNvPr id="115" name="Google Shape;115;g5fb7b121dc_1_1"/>
          <p:cNvSpPr/>
          <p:nvPr/>
        </p:nvSpPr>
        <p:spPr>
          <a:xfrm>
            <a:off x="8237100" y="1965825"/>
            <a:ext cx="2782800" cy="121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Serving</a:t>
            </a:r>
            <a:endParaRPr sz="2000"/>
          </a:p>
        </p:txBody>
      </p:sp>
      <p:sp>
        <p:nvSpPr>
          <p:cNvPr id="116" name="Google Shape;116;g5fb7b121dc_1_1"/>
          <p:cNvSpPr/>
          <p:nvPr/>
        </p:nvSpPr>
        <p:spPr>
          <a:xfrm>
            <a:off x="7483100" y="3121675"/>
            <a:ext cx="628200" cy="12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5fb7b121dc_1_1"/>
          <p:cNvSpPr/>
          <p:nvPr/>
        </p:nvSpPr>
        <p:spPr>
          <a:xfrm>
            <a:off x="3656950" y="3121675"/>
            <a:ext cx="628200" cy="12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결과</a:t>
            </a:r>
            <a:endParaRPr/>
          </a:p>
        </p:txBody>
      </p:sp>
      <p:sp>
        <p:nvSpPr>
          <p:cNvPr id="460" name="Google Shape;460;p26"/>
          <p:cNvSpPr txBox="1"/>
          <p:nvPr/>
        </p:nvSpPr>
        <p:spPr>
          <a:xfrm>
            <a:off x="6929791" y="1631932"/>
            <a:ext cx="46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6"/>
          <p:cNvSpPr txBox="1"/>
          <p:nvPr>
            <p:ph idx="12" type="sldNum"/>
          </p:nvPr>
        </p:nvSpPr>
        <p:spPr>
          <a:xfrm>
            <a:off x="8936875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26"/>
          <p:cNvSpPr txBox="1"/>
          <p:nvPr/>
        </p:nvSpPr>
        <p:spPr>
          <a:xfrm>
            <a:off x="3364628" y="857150"/>
            <a:ext cx="422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User ID : 2000</a:t>
            </a:r>
            <a:endParaRPr/>
          </a:p>
        </p:txBody>
      </p:sp>
      <p:sp>
        <p:nvSpPr>
          <p:cNvPr id="463" name="Google Shape;463;p26"/>
          <p:cNvSpPr/>
          <p:nvPr/>
        </p:nvSpPr>
        <p:spPr>
          <a:xfrm>
            <a:off x="5786225" y="3513350"/>
            <a:ext cx="663300" cy="13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" name="Google Shape;464;p26"/>
          <p:cNvGrpSpPr/>
          <p:nvPr/>
        </p:nvGrpSpPr>
        <p:grpSpPr>
          <a:xfrm>
            <a:off x="6700188" y="2198539"/>
            <a:ext cx="4857519" cy="4376561"/>
            <a:chOff x="6874188" y="2116489"/>
            <a:chExt cx="4857519" cy="4376561"/>
          </a:xfrm>
        </p:grpSpPr>
        <p:grpSp>
          <p:nvGrpSpPr>
            <p:cNvPr id="465" name="Google Shape;465;p26"/>
            <p:cNvGrpSpPr/>
            <p:nvPr/>
          </p:nvGrpSpPr>
          <p:grpSpPr>
            <a:xfrm>
              <a:off x="8661884" y="3278889"/>
              <a:ext cx="3069823" cy="943200"/>
              <a:chOff x="8319346" y="2902589"/>
              <a:chExt cx="3069823" cy="943200"/>
            </a:xfrm>
          </p:grpSpPr>
          <p:pic>
            <p:nvPicPr>
              <p:cNvPr id="466" name="Google Shape;466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319346" y="2902589"/>
                <a:ext cx="3069823" cy="943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26"/>
              <p:cNvSpPr/>
              <p:nvPr/>
            </p:nvSpPr>
            <p:spPr>
              <a:xfrm>
                <a:off x="9219273" y="3092158"/>
                <a:ext cx="756000" cy="195329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68" name="Google Shape;468;p26"/>
            <p:cNvGrpSpPr/>
            <p:nvPr/>
          </p:nvGrpSpPr>
          <p:grpSpPr>
            <a:xfrm>
              <a:off x="6874188" y="2116489"/>
              <a:ext cx="4857519" cy="4376561"/>
              <a:chOff x="6874188" y="2116489"/>
              <a:chExt cx="4857519" cy="4376561"/>
            </a:xfrm>
          </p:grpSpPr>
          <p:pic>
            <p:nvPicPr>
              <p:cNvPr id="469" name="Google Shape;469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875066" y="2116490"/>
                <a:ext cx="1728000" cy="1036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874196" y="3182583"/>
                <a:ext cx="1728000" cy="1036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2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875066" y="4248676"/>
                <a:ext cx="1728000" cy="1036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2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82170" y="5314768"/>
                <a:ext cx="1728000" cy="1036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3" name="Google Shape;473;p26"/>
              <p:cNvGrpSpPr/>
              <p:nvPr/>
            </p:nvGrpSpPr>
            <p:grpSpPr>
              <a:xfrm>
                <a:off x="8661884" y="2116489"/>
                <a:ext cx="3069823" cy="943200"/>
                <a:chOff x="8319346" y="1740189"/>
                <a:chExt cx="3069823" cy="943200"/>
              </a:xfrm>
            </p:grpSpPr>
            <p:pic>
              <p:nvPicPr>
                <p:cNvPr id="474" name="Google Shape;474;p2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8319346" y="1740189"/>
                  <a:ext cx="3069823" cy="943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75" name="Google Shape;475;p26"/>
                <p:cNvSpPr/>
                <p:nvPr/>
              </p:nvSpPr>
              <p:spPr>
                <a:xfrm>
                  <a:off x="9499170" y="1937657"/>
                  <a:ext cx="395943" cy="195944"/>
                </a:xfrm>
                <a:prstGeom prst="rect">
                  <a:avLst/>
                </a:prstGeom>
                <a:noFill/>
                <a:ln cap="flat" cmpd="sng" w="4445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76" name="Google Shape;476;p26"/>
              <p:cNvGrpSpPr/>
              <p:nvPr/>
            </p:nvGrpSpPr>
            <p:grpSpPr>
              <a:xfrm>
                <a:off x="8661884" y="4212689"/>
                <a:ext cx="3069823" cy="943200"/>
                <a:chOff x="8319346" y="3836389"/>
                <a:chExt cx="3069823" cy="943200"/>
              </a:xfrm>
            </p:grpSpPr>
            <p:pic>
              <p:nvPicPr>
                <p:cNvPr id="477" name="Google Shape;477;p2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8319346" y="3836389"/>
                  <a:ext cx="3069823" cy="943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78" name="Google Shape;478;p26"/>
                <p:cNvSpPr/>
                <p:nvPr/>
              </p:nvSpPr>
              <p:spPr>
                <a:xfrm>
                  <a:off x="10853056" y="4001633"/>
                  <a:ext cx="536100" cy="200400"/>
                </a:xfrm>
                <a:prstGeom prst="rect">
                  <a:avLst/>
                </a:prstGeom>
                <a:noFill/>
                <a:ln cap="flat" cmpd="sng" w="4445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9390444" y="4145300"/>
                  <a:ext cx="370200" cy="243900"/>
                </a:xfrm>
                <a:prstGeom prst="rect">
                  <a:avLst/>
                </a:prstGeom>
                <a:noFill/>
                <a:ln cap="flat" cmpd="sng" w="4445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80" name="Google Shape;480;p26"/>
              <p:cNvGrpSpPr/>
              <p:nvPr/>
            </p:nvGrpSpPr>
            <p:grpSpPr>
              <a:xfrm>
                <a:off x="8661884" y="5375089"/>
                <a:ext cx="3069823" cy="943200"/>
                <a:chOff x="8319346" y="4998789"/>
                <a:chExt cx="3069823" cy="943200"/>
              </a:xfrm>
            </p:grpSpPr>
            <p:pic>
              <p:nvPicPr>
                <p:cNvPr id="481" name="Google Shape;481;p2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8319346" y="4998789"/>
                  <a:ext cx="3069823" cy="943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2" name="Google Shape;482;p26"/>
                <p:cNvSpPr/>
                <p:nvPr/>
              </p:nvSpPr>
              <p:spPr>
                <a:xfrm>
                  <a:off x="9358999" y="5192486"/>
                  <a:ext cx="468000" cy="206700"/>
                </a:xfrm>
                <a:prstGeom prst="rect">
                  <a:avLst/>
                </a:prstGeom>
                <a:noFill/>
                <a:ln cap="flat" cmpd="sng" w="4445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10029702" y="5192486"/>
                  <a:ext cx="396000" cy="206700"/>
                </a:xfrm>
                <a:prstGeom prst="rect">
                  <a:avLst/>
                </a:prstGeom>
                <a:noFill/>
                <a:ln cap="flat" cmpd="sng" w="44450">
                  <a:solidFill>
                    <a:srgbClr val="FF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484" name="Google Shape;484;p26"/>
              <p:cNvSpPr txBox="1"/>
              <p:nvPr/>
            </p:nvSpPr>
            <p:spPr>
              <a:xfrm>
                <a:off x="6874188" y="2814775"/>
                <a:ext cx="1728000" cy="44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Chamillionaire</a:t>
                </a:r>
                <a:endPara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5" name="Google Shape;485;p26"/>
              <p:cNvSpPr txBox="1"/>
              <p:nvPr/>
            </p:nvSpPr>
            <p:spPr>
              <a:xfrm>
                <a:off x="6874188" y="6049050"/>
                <a:ext cx="1728000" cy="44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Drake</a:t>
                </a:r>
                <a:endPara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6" name="Google Shape;486;p26"/>
              <p:cNvSpPr txBox="1"/>
              <p:nvPr/>
            </p:nvSpPr>
            <p:spPr>
              <a:xfrm>
                <a:off x="6874188" y="3904325"/>
                <a:ext cx="1728000" cy="44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Jay-Z</a:t>
                </a:r>
                <a:endPara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7" name="Google Shape;487;p26"/>
              <p:cNvSpPr txBox="1"/>
              <p:nvPr/>
            </p:nvSpPr>
            <p:spPr>
              <a:xfrm>
                <a:off x="6874188" y="4946950"/>
                <a:ext cx="1728000" cy="44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Missy Elliott</a:t>
                </a:r>
                <a:endPara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488" name="Google Shape;488;p26"/>
          <p:cNvGraphicFramePr/>
          <p:nvPr/>
        </p:nvGraphicFramePr>
        <p:xfrm>
          <a:off x="417088" y="165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{E6A47494-A5B6-49C0-9244-74AFBA6A1AE3}</a:tableStyleId>
              </a:tblPr>
              <a:tblGrid>
                <a:gridCol w="5046300"/>
              </a:tblGrid>
              <a:tr h="47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Top 4 Favorite artists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DC800"/>
                    </a:solidFill>
                  </a:tcPr>
                </a:tc>
              </a:tr>
              <a:tr h="437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489" name="Google Shape;489;p26"/>
          <p:cNvGrpSpPr/>
          <p:nvPr/>
        </p:nvGrpSpPr>
        <p:grpSpPr>
          <a:xfrm>
            <a:off x="518950" y="2231186"/>
            <a:ext cx="4842604" cy="4311289"/>
            <a:chOff x="497800" y="2116486"/>
            <a:chExt cx="4842604" cy="4311289"/>
          </a:xfrm>
        </p:grpSpPr>
        <p:grpSp>
          <p:nvGrpSpPr>
            <p:cNvPr id="490" name="Google Shape;490;p26"/>
            <p:cNvGrpSpPr/>
            <p:nvPr/>
          </p:nvGrpSpPr>
          <p:grpSpPr>
            <a:xfrm>
              <a:off x="2339013" y="2235739"/>
              <a:ext cx="2980300" cy="864053"/>
              <a:chOff x="2285889" y="1862132"/>
              <a:chExt cx="3306301" cy="1067127"/>
            </a:xfrm>
          </p:grpSpPr>
          <p:pic>
            <p:nvPicPr>
              <p:cNvPr id="491" name="Google Shape;491;p2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285889" y="1862132"/>
                <a:ext cx="3306301" cy="10671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" name="Google Shape;492;p26"/>
              <p:cNvSpPr/>
              <p:nvPr/>
            </p:nvSpPr>
            <p:spPr>
              <a:xfrm>
                <a:off x="4702628" y="2067182"/>
                <a:ext cx="762000" cy="1971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93" name="Google Shape;493;p26"/>
            <p:cNvGrpSpPr/>
            <p:nvPr/>
          </p:nvGrpSpPr>
          <p:grpSpPr>
            <a:xfrm>
              <a:off x="2360108" y="4250766"/>
              <a:ext cx="2980295" cy="864037"/>
              <a:chOff x="2309292" y="2884275"/>
              <a:chExt cx="3306296" cy="760864"/>
            </a:xfrm>
          </p:grpSpPr>
          <p:pic>
            <p:nvPicPr>
              <p:cNvPr id="494" name="Google Shape;494;p2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2309292" y="2884275"/>
                <a:ext cx="3306296" cy="7608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5" name="Google Shape;495;p26"/>
              <p:cNvSpPr/>
              <p:nvPr/>
            </p:nvSpPr>
            <p:spPr>
              <a:xfrm>
                <a:off x="4618092" y="3010597"/>
                <a:ext cx="889500" cy="1953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96" name="Google Shape;496;p26"/>
            <p:cNvGrpSpPr/>
            <p:nvPr/>
          </p:nvGrpSpPr>
          <p:grpSpPr>
            <a:xfrm>
              <a:off x="2339014" y="3220488"/>
              <a:ext cx="2980299" cy="863964"/>
              <a:chOff x="2285890" y="3957835"/>
              <a:chExt cx="3306300" cy="957089"/>
            </a:xfrm>
          </p:grpSpPr>
          <p:pic>
            <p:nvPicPr>
              <p:cNvPr id="497" name="Google Shape;497;p2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285890" y="3957835"/>
                <a:ext cx="3306300" cy="9570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8" name="Google Shape;498;p26"/>
              <p:cNvSpPr/>
              <p:nvPr/>
            </p:nvSpPr>
            <p:spPr>
              <a:xfrm>
                <a:off x="5040086" y="4084817"/>
                <a:ext cx="552000" cy="1743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2285890" y="4258987"/>
                <a:ext cx="435900" cy="1743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00" name="Google Shape;500;p26"/>
            <p:cNvGrpSpPr/>
            <p:nvPr/>
          </p:nvGrpSpPr>
          <p:grpSpPr>
            <a:xfrm>
              <a:off x="2339014" y="5390899"/>
              <a:ext cx="2980298" cy="863990"/>
              <a:chOff x="2285890" y="5013199"/>
              <a:chExt cx="3306300" cy="888056"/>
            </a:xfrm>
          </p:grpSpPr>
          <p:pic>
            <p:nvPicPr>
              <p:cNvPr id="501" name="Google Shape;501;p26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2285890" y="5013199"/>
                <a:ext cx="3306300" cy="888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2" name="Google Shape;502;p26"/>
              <p:cNvSpPr/>
              <p:nvPr/>
            </p:nvSpPr>
            <p:spPr>
              <a:xfrm>
                <a:off x="3886200" y="5177355"/>
                <a:ext cx="828300" cy="1860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03" name="Google Shape;503;p26"/>
            <p:cNvGrpSpPr/>
            <p:nvPr/>
          </p:nvGrpSpPr>
          <p:grpSpPr>
            <a:xfrm>
              <a:off x="497800" y="2116486"/>
              <a:ext cx="1788052" cy="4311289"/>
              <a:chOff x="497800" y="2116486"/>
              <a:chExt cx="1788052" cy="4311289"/>
            </a:xfrm>
          </p:grpSpPr>
          <p:pic>
            <p:nvPicPr>
              <p:cNvPr id="504" name="Google Shape;504;p26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97800" y="2116486"/>
                <a:ext cx="1788050" cy="9891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5" name="Google Shape;505;p26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97800" y="4229487"/>
                <a:ext cx="1788051" cy="10057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6" name="Google Shape;506;p26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497800" y="3161748"/>
                <a:ext cx="1788051" cy="1005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26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97801" y="5294306"/>
                <a:ext cx="1788051" cy="9918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8" name="Google Shape;508;p26"/>
              <p:cNvSpPr txBox="1"/>
              <p:nvPr/>
            </p:nvSpPr>
            <p:spPr>
              <a:xfrm>
                <a:off x="1009125" y="2708475"/>
                <a:ext cx="663300" cy="44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Akon</a:t>
                </a:r>
                <a:endPara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9" name="Google Shape;509;p26"/>
              <p:cNvSpPr txBox="1"/>
              <p:nvPr/>
            </p:nvSpPr>
            <p:spPr>
              <a:xfrm>
                <a:off x="527825" y="5983775"/>
                <a:ext cx="1728000" cy="44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Kanye West</a:t>
                </a:r>
                <a:endPara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0" name="Google Shape;510;p26"/>
              <p:cNvSpPr txBox="1"/>
              <p:nvPr/>
            </p:nvSpPr>
            <p:spPr>
              <a:xfrm>
                <a:off x="527813" y="4891750"/>
                <a:ext cx="1728000" cy="44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Lil Wayne</a:t>
                </a:r>
                <a:endPara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1" name="Google Shape;511;p26"/>
              <p:cNvSpPr txBox="1"/>
              <p:nvPr/>
            </p:nvSpPr>
            <p:spPr>
              <a:xfrm>
                <a:off x="527813" y="3859725"/>
                <a:ext cx="1728000" cy="44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Eminem</a:t>
                </a:r>
                <a:endParaRPr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aphicFrame>
        <p:nvGraphicFramePr>
          <p:cNvPr id="512" name="Google Shape;512;p26"/>
          <p:cNvGraphicFramePr/>
          <p:nvPr/>
        </p:nvGraphicFramePr>
        <p:xfrm>
          <a:off x="6641063" y="164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{E6A47494-A5B6-49C0-9244-74AFBA6A1AE3}</a:tableStyleId>
              </a:tblPr>
              <a:tblGrid>
                <a:gridCol w="5269475"/>
              </a:tblGrid>
              <a:tr h="44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Top 4 Recommended artists</a:t>
                      </a:r>
                      <a:endParaRPr b="1" sz="18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1DC800"/>
                    </a:solidFill>
                  </a:tcPr>
                </a:tc>
              </a:tr>
              <a:tr h="440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추천 결과</a:t>
            </a:r>
            <a:endParaRPr/>
          </a:p>
        </p:txBody>
      </p:sp>
      <p:sp>
        <p:nvSpPr>
          <p:cNvPr id="518" name="Google Shape;518;p27"/>
          <p:cNvSpPr txBox="1"/>
          <p:nvPr>
            <p:ph idx="12" type="sldNum"/>
          </p:nvPr>
        </p:nvSpPr>
        <p:spPr>
          <a:xfrm>
            <a:off x="9078275" y="631982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9" name="Google Shape;519;p27"/>
          <p:cNvSpPr txBox="1"/>
          <p:nvPr/>
        </p:nvSpPr>
        <p:spPr>
          <a:xfrm>
            <a:off x="3234376" y="862250"/>
            <a:ext cx="470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User ID : 2001</a:t>
            </a: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5603400" y="3536225"/>
            <a:ext cx="663300" cy="13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1" name="Google Shape;521;p27"/>
          <p:cNvGraphicFramePr/>
          <p:nvPr/>
        </p:nvGraphicFramePr>
        <p:xfrm>
          <a:off x="417113" y="1639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{E6A47494-A5B6-49C0-9244-74AFBA6A1AE3}</a:tableStyleId>
              </a:tblPr>
              <a:tblGrid>
                <a:gridCol w="5046300"/>
              </a:tblGrid>
              <a:tr h="51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Top 4 Favorite artists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DC800"/>
                    </a:solidFill>
                  </a:tcPr>
                </a:tc>
              </a:tr>
              <a:tr h="440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522" name="Google Shape;522;p27"/>
          <p:cNvGrpSpPr/>
          <p:nvPr/>
        </p:nvGrpSpPr>
        <p:grpSpPr>
          <a:xfrm>
            <a:off x="482412" y="2276164"/>
            <a:ext cx="4915725" cy="4112097"/>
            <a:chOff x="424375" y="2449802"/>
            <a:chExt cx="4915725" cy="4112097"/>
          </a:xfrm>
        </p:grpSpPr>
        <p:pic>
          <p:nvPicPr>
            <p:cNvPr id="523" name="Google Shape;52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4375" y="2449805"/>
              <a:ext cx="1779482" cy="864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4375" y="3498511"/>
              <a:ext cx="1779482" cy="864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4375" y="4547216"/>
              <a:ext cx="1779482" cy="864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4375" y="5585047"/>
              <a:ext cx="1779482" cy="8640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7" name="Google Shape;527;p27"/>
            <p:cNvGrpSpPr/>
            <p:nvPr/>
          </p:nvGrpSpPr>
          <p:grpSpPr>
            <a:xfrm>
              <a:off x="2323578" y="2449802"/>
              <a:ext cx="3016522" cy="863600"/>
              <a:chOff x="2487242" y="1656504"/>
              <a:chExt cx="3009900" cy="863600"/>
            </a:xfrm>
          </p:grpSpPr>
          <p:pic>
            <p:nvPicPr>
              <p:cNvPr id="528" name="Google Shape;528;p2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487242" y="1656504"/>
                <a:ext cx="3009900" cy="86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9" name="Google Shape;529;p27"/>
              <p:cNvSpPr/>
              <p:nvPr/>
            </p:nvSpPr>
            <p:spPr>
              <a:xfrm>
                <a:off x="4120115" y="1679693"/>
                <a:ext cx="813300" cy="1524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30" name="Google Shape;530;p27"/>
            <p:cNvGrpSpPr/>
            <p:nvPr/>
          </p:nvGrpSpPr>
          <p:grpSpPr>
            <a:xfrm>
              <a:off x="2266816" y="3460017"/>
              <a:ext cx="3016522" cy="863600"/>
              <a:chOff x="2430605" y="2666719"/>
              <a:chExt cx="3009900" cy="863600"/>
            </a:xfrm>
          </p:grpSpPr>
          <p:pic>
            <p:nvPicPr>
              <p:cNvPr id="531" name="Google Shape;531;p2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430605" y="2666719"/>
                <a:ext cx="3009900" cy="86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2" name="Google Shape;532;p27"/>
              <p:cNvSpPr/>
              <p:nvPr/>
            </p:nvSpPr>
            <p:spPr>
              <a:xfrm>
                <a:off x="3532403" y="2666719"/>
                <a:ext cx="522000" cy="1971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33" name="Google Shape;533;p27"/>
            <p:cNvGrpSpPr/>
            <p:nvPr/>
          </p:nvGrpSpPr>
          <p:grpSpPr>
            <a:xfrm>
              <a:off x="2266779" y="4545878"/>
              <a:ext cx="3016618" cy="863600"/>
              <a:chOff x="2430568" y="3752580"/>
              <a:chExt cx="3009996" cy="863600"/>
            </a:xfrm>
          </p:grpSpPr>
          <p:pic>
            <p:nvPicPr>
              <p:cNvPr id="534" name="Google Shape;534;p2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30568" y="3752580"/>
                <a:ext cx="3009900" cy="86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5" name="Google Shape;535;p27"/>
              <p:cNvSpPr/>
              <p:nvPr/>
            </p:nvSpPr>
            <p:spPr>
              <a:xfrm>
                <a:off x="4634164" y="3808946"/>
                <a:ext cx="806400" cy="1407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2454389" y="3929355"/>
                <a:ext cx="543900" cy="1350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37" name="Google Shape;537;p27"/>
            <p:cNvGrpSpPr/>
            <p:nvPr/>
          </p:nvGrpSpPr>
          <p:grpSpPr>
            <a:xfrm>
              <a:off x="2266816" y="5596315"/>
              <a:ext cx="3016522" cy="863600"/>
              <a:chOff x="2430605" y="4803017"/>
              <a:chExt cx="3009900" cy="863600"/>
            </a:xfrm>
          </p:grpSpPr>
          <p:pic>
            <p:nvPicPr>
              <p:cNvPr id="538" name="Google Shape;538;p2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430605" y="4803017"/>
                <a:ext cx="3009900" cy="86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9" name="Google Shape;539;p27"/>
              <p:cNvSpPr/>
              <p:nvPr/>
            </p:nvSpPr>
            <p:spPr>
              <a:xfrm>
                <a:off x="4047494" y="4819142"/>
                <a:ext cx="708900" cy="1911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0" name="Google Shape;540;p27"/>
            <p:cNvSpPr txBox="1"/>
            <p:nvPr/>
          </p:nvSpPr>
          <p:spPr>
            <a:xfrm>
              <a:off x="450113" y="5080125"/>
              <a:ext cx="17280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Avenged Sevenfold</a:t>
              </a:r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1" name="Google Shape;541;p27"/>
            <p:cNvSpPr txBox="1"/>
            <p:nvPr/>
          </p:nvSpPr>
          <p:spPr>
            <a:xfrm>
              <a:off x="424375" y="2969325"/>
              <a:ext cx="17796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Pantera</a:t>
              </a:r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p27"/>
            <p:cNvSpPr txBox="1"/>
            <p:nvPr/>
          </p:nvSpPr>
          <p:spPr>
            <a:xfrm>
              <a:off x="450113" y="6117899"/>
              <a:ext cx="17280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Korn</a:t>
              </a:r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27"/>
            <p:cNvSpPr txBox="1"/>
            <p:nvPr/>
          </p:nvSpPr>
          <p:spPr>
            <a:xfrm>
              <a:off x="450113" y="4031463"/>
              <a:ext cx="17280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Metallica</a:t>
              </a:r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544" name="Google Shape;544;p27"/>
          <p:cNvGraphicFramePr/>
          <p:nvPr/>
        </p:nvGraphicFramePr>
        <p:xfrm>
          <a:off x="6431138" y="1639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{E6A47494-A5B6-49C0-9244-74AFBA6A1AE3}</a:tableStyleId>
              </a:tblPr>
              <a:tblGrid>
                <a:gridCol w="5269475"/>
              </a:tblGrid>
              <a:tr h="44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Top 4 Recommended artists</a:t>
                      </a:r>
                      <a:endParaRPr b="1" sz="18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solidFill>
                      <a:srgbClr val="1DC800"/>
                    </a:solidFill>
                  </a:tcPr>
                </a:tc>
              </a:tr>
              <a:tr h="440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545" name="Google Shape;545;p27"/>
          <p:cNvGrpSpPr/>
          <p:nvPr/>
        </p:nvGrpSpPr>
        <p:grpSpPr>
          <a:xfrm>
            <a:off x="6521851" y="2199985"/>
            <a:ext cx="5088066" cy="4308765"/>
            <a:chOff x="6538326" y="2336685"/>
            <a:chExt cx="5088066" cy="4308765"/>
          </a:xfrm>
        </p:grpSpPr>
        <p:pic>
          <p:nvPicPr>
            <p:cNvPr id="546" name="Google Shape;546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586775" y="2381347"/>
              <a:ext cx="1728000" cy="972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2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586775" y="3437310"/>
              <a:ext cx="1728000" cy="972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2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586775" y="4493273"/>
              <a:ext cx="1728000" cy="972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2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586775" y="5549237"/>
              <a:ext cx="1728000" cy="9729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0" name="Google Shape;550;p27"/>
            <p:cNvGrpSpPr/>
            <p:nvPr/>
          </p:nvGrpSpPr>
          <p:grpSpPr>
            <a:xfrm>
              <a:off x="8441198" y="5728323"/>
              <a:ext cx="3185193" cy="864000"/>
              <a:chOff x="7975936" y="4971542"/>
              <a:chExt cx="3185193" cy="864000"/>
            </a:xfrm>
          </p:grpSpPr>
          <p:pic>
            <p:nvPicPr>
              <p:cNvPr id="551" name="Google Shape;551;p2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975936" y="4971542"/>
                <a:ext cx="3185193" cy="86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2" name="Google Shape;552;p27"/>
              <p:cNvSpPr/>
              <p:nvPr/>
            </p:nvSpPr>
            <p:spPr>
              <a:xfrm>
                <a:off x="9578640" y="5021953"/>
                <a:ext cx="536400" cy="1407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53" name="Google Shape;553;p27"/>
            <p:cNvGrpSpPr/>
            <p:nvPr/>
          </p:nvGrpSpPr>
          <p:grpSpPr>
            <a:xfrm>
              <a:off x="8441198" y="4597777"/>
              <a:ext cx="3185193" cy="864000"/>
              <a:chOff x="7975936" y="3840996"/>
              <a:chExt cx="3185193" cy="864000"/>
            </a:xfrm>
          </p:grpSpPr>
          <p:pic>
            <p:nvPicPr>
              <p:cNvPr id="554" name="Google Shape;554;p2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975936" y="3840996"/>
                <a:ext cx="3185193" cy="86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5" name="Google Shape;555;p27"/>
              <p:cNvSpPr/>
              <p:nvPr/>
            </p:nvSpPr>
            <p:spPr>
              <a:xfrm>
                <a:off x="9645980" y="3885260"/>
                <a:ext cx="536400" cy="1407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56" name="Google Shape;556;p27"/>
            <p:cNvGrpSpPr/>
            <p:nvPr/>
          </p:nvGrpSpPr>
          <p:grpSpPr>
            <a:xfrm>
              <a:off x="8441198" y="3467231"/>
              <a:ext cx="3185193" cy="864000"/>
              <a:chOff x="7975936" y="2710450"/>
              <a:chExt cx="3185193" cy="864000"/>
            </a:xfrm>
          </p:grpSpPr>
          <p:pic>
            <p:nvPicPr>
              <p:cNvPr id="557" name="Google Shape;557;p27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7975936" y="2710450"/>
                <a:ext cx="3185193" cy="86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8" name="Google Shape;558;p27"/>
              <p:cNvSpPr/>
              <p:nvPr/>
            </p:nvSpPr>
            <p:spPr>
              <a:xfrm>
                <a:off x="7994054" y="2869626"/>
                <a:ext cx="859200" cy="1713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59" name="Google Shape;559;p27"/>
            <p:cNvGrpSpPr/>
            <p:nvPr/>
          </p:nvGrpSpPr>
          <p:grpSpPr>
            <a:xfrm>
              <a:off x="8441198" y="2336685"/>
              <a:ext cx="3185193" cy="864000"/>
              <a:chOff x="7975936" y="1579904"/>
              <a:chExt cx="3185193" cy="864000"/>
            </a:xfrm>
          </p:grpSpPr>
          <p:pic>
            <p:nvPicPr>
              <p:cNvPr id="560" name="Google Shape;560;p2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7975936" y="1579904"/>
                <a:ext cx="3185193" cy="86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1" name="Google Shape;561;p27"/>
              <p:cNvSpPr/>
              <p:nvPr/>
            </p:nvSpPr>
            <p:spPr>
              <a:xfrm>
                <a:off x="9138871" y="1598770"/>
                <a:ext cx="859200" cy="171300"/>
              </a:xfrm>
              <a:prstGeom prst="rect">
                <a:avLst/>
              </a:prstGeom>
              <a:noFill/>
              <a:ln cap="flat" cmpd="sng" w="444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2" name="Google Shape;562;p27"/>
            <p:cNvSpPr txBox="1"/>
            <p:nvPr/>
          </p:nvSpPr>
          <p:spPr>
            <a:xfrm>
              <a:off x="6586763" y="2993300"/>
              <a:ext cx="17280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Megadeth</a:t>
              </a:r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3" name="Google Shape;563;p27"/>
            <p:cNvSpPr txBox="1"/>
            <p:nvPr/>
          </p:nvSpPr>
          <p:spPr>
            <a:xfrm>
              <a:off x="6538326" y="6201450"/>
              <a:ext cx="18249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Lamb of God</a:t>
              </a:r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4" name="Google Shape;564;p27"/>
            <p:cNvSpPr txBox="1"/>
            <p:nvPr/>
          </p:nvSpPr>
          <p:spPr>
            <a:xfrm>
              <a:off x="6586751" y="4046325"/>
              <a:ext cx="18249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Iron Maiden</a:t>
              </a:r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5" name="Google Shape;565;p27"/>
            <p:cNvSpPr txBox="1"/>
            <p:nvPr/>
          </p:nvSpPr>
          <p:spPr>
            <a:xfrm>
              <a:off x="6586763" y="5083875"/>
              <a:ext cx="17280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Cradle of Filth</a:t>
              </a:r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1" name="Google Shape;571;p56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fb75d742b_3_0"/>
          <p:cNvSpPr txBox="1"/>
          <p:nvPr/>
        </p:nvSpPr>
        <p:spPr>
          <a:xfrm>
            <a:off x="3706651" y="272481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66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 sz="6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g5fb75d742b_3_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>
            <p:ph idx="1" type="body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NVIDA와 AMD의 GPU 제어 가능 (</a:t>
            </a:r>
            <a:r>
              <a:rPr b="1" lang="en-US" sz="1400">
                <a:solidFill>
                  <a:srgbClr val="30303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amd.com/gpu, nvidia.com/gpu)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코어수에 대해 limit설정만 가능 (request 설정 불가능)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node label을 이용해 node가 가진 그래픽 카드를 선택 가능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/>
              <a:t>AMD를 사용중이라면 NodeLabelController를 이용해 자동화 가능</a:t>
            </a:r>
            <a:endParaRPr/>
          </a:p>
        </p:txBody>
      </p:sp>
      <p:sp>
        <p:nvSpPr>
          <p:cNvPr id="583" name="Google Shape;583;p52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Kubernetes GPU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5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67" y="2167100"/>
            <a:ext cx="7345132" cy="25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1100" y="3617367"/>
            <a:ext cx="7868765" cy="29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3"/>
          <p:cNvSpPr txBox="1"/>
          <p:nvPr/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Kubernetes GPU limit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5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367" y="1878334"/>
            <a:ext cx="79883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327" y="3313433"/>
            <a:ext cx="7809340" cy="32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4"/>
          <p:cNvSpPr txBox="1"/>
          <p:nvPr/>
        </p:nvSpPr>
        <p:spPr>
          <a:xfrm>
            <a:off x="5788800" y="3984500"/>
            <a:ext cx="21384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0" name="Google Shape;600;p54"/>
          <p:cNvSpPr txBox="1"/>
          <p:nvPr/>
        </p:nvSpPr>
        <p:spPr>
          <a:xfrm>
            <a:off x="317433" y="2322200"/>
            <a:ext cx="4811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NVIDIA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1" name="Google Shape;601;p54"/>
          <p:cNvSpPr txBox="1"/>
          <p:nvPr/>
        </p:nvSpPr>
        <p:spPr>
          <a:xfrm>
            <a:off x="375900" y="4936767"/>
            <a:ext cx="4811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AMD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2" name="Google Shape;602;p54"/>
          <p:cNvSpPr txBox="1"/>
          <p:nvPr/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Kubernetes GPU Node Label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p5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0367" y="1677867"/>
            <a:ext cx="4735514" cy="497693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5"/>
          <p:cNvSpPr txBox="1"/>
          <p:nvPr/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Kubernetes AMD GPU LabelController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5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"/>
          <p:cNvSpPr txBox="1"/>
          <p:nvPr>
            <p:ph idx="1" type="body"/>
          </p:nvPr>
        </p:nvSpPr>
        <p:spPr>
          <a:xfrm>
            <a:off x="693821" y="1607420"/>
            <a:ext cx="10515600" cy="4694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ML Architect With Kubernetes </a:t>
            </a:r>
            <a:endParaRPr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413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Kubeflow pipeline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413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Gateway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41300" lvl="0" marL="228600" rtl="0" algn="l">
              <a:spcBef>
                <a:spcPts val="1000"/>
              </a:spcBef>
              <a:spcAft>
                <a:spcPts val="0"/>
              </a:spcAft>
              <a:buClr>
                <a:srgbClr val="1DC800"/>
              </a:buClr>
              <a:buSzPts val="2000"/>
              <a:buFont typeface="Nanum Gothic"/>
              <a:buChar char="•"/>
            </a:pPr>
            <a:r>
              <a:rPr b="1" lang="en-US" sz="20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Kubeflow Seldon Plugin</a:t>
            </a:r>
            <a:endParaRPr b="1" sz="2000">
              <a:solidFill>
                <a:srgbClr val="1DC8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6" name="Google Shape;616;p42"/>
          <p:cNvSpPr txBox="1"/>
          <p:nvPr>
            <p:ph type="title"/>
          </p:nvPr>
        </p:nvSpPr>
        <p:spPr>
          <a:xfrm>
            <a:off x="693738" y="153988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Overview</a:t>
            </a:r>
            <a:endParaRPr b="1">
              <a:solidFill>
                <a:srgbClr val="1DC8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7" name="Google Shape;617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3"/>
          <p:cNvSpPr txBox="1"/>
          <p:nvPr>
            <p:ph idx="1" type="body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/>
              <a:t>모델을 서빙하기 위해 사용하는 프레임워크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/>
              <a:t>서빙하는 소스코드를 경량의 웹서버로 바꿔줌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/>
              <a:t>Python, Java, Node, R 지원</a:t>
            </a:r>
            <a:endParaRPr/>
          </a:p>
        </p:txBody>
      </p:sp>
      <p:sp>
        <p:nvSpPr>
          <p:cNvPr id="623" name="Google Shape;623;p43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Seldon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4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fb7b121dc_0_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5fb7b121dc_0_3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/>
          </a:p>
        </p:txBody>
      </p:sp>
      <p:sp>
        <p:nvSpPr>
          <p:cNvPr id="125" name="Google Shape;125;g5fb7b121dc_0_3"/>
          <p:cNvSpPr/>
          <p:nvPr/>
        </p:nvSpPr>
        <p:spPr>
          <a:xfrm>
            <a:off x="693825" y="3433425"/>
            <a:ext cx="2782800" cy="202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Notebook</a:t>
            </a:r>
            <a:r>
              <a:rPr lang="en-US"/>
              <a:t> 할당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모델 소스 코드 작성 및 테스트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Docker image  build</a:t>
            </a:r>
            <a:endParaRPr/>
          </a:p>
        </p:txBody>
      </p:sp>
      <p:sp>
        <p:nvSpPr>
          <p:cNvPr id="126" name="Google Shape;126;g5fb7b121dc_0_3"/>
          <p:cNvSpPr/>
          <p:nvPr/>
        </p:nvSpPr>
        <p:spPr>
          <a:xfrm>
            <a:off x="693825" y="1965825"/>
            <a:ext cx="2782800" cy="121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Model 개발</a:t>
            </a:r>
            <a:endParaRPr sz="2000"/>
          </a:p>
        </p:txBody>
      </p:sp>
      <p:sp>
        <p:nvSpPr>
          <p:cNvPr id="127" name="Google Shape;127;g5fb7b121dc_0_3"/>
          <p:cNvSpPr/>
          <p:nvPr/>
        </p:nvSpPr>
        <p:spPr>
          <a:xfrm>
            <a:off x="4465463" y="3433425"/>
            <a:ext cx="2782800" cy="202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Pipeline run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fb7b121dc_0_3"/>
          <p:cNvSpPr/>
          <p:nvPr/>
        </p:nvSpPr>
        <p:spPr>
          <a:xfrm>
            <a:off x="4492713" y="1965825"/>
            <a:ext cx="2782800" cy="121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Pipeline</a:t>
            </a:r>
            <a:endParaRPr sz="2000"/>
          </a:p>
        </p:txBody>
      </p:sp>
      <p:sp>
        <p:nvSpPr>
          <p:cNvPr id="129" name="Google Shape;129;g5fb7b121dc_0_3"/>
          <p:cNvSpPr/>
          <p:nvPr/>
        </p:nvSpPr>
        <p:spPr>
          <a:xfrm>
            <a:off x="3656950" y="3121675"/>
            <a:ext cx="628200" cy="12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67" y="2370000"/>
            <a:ext cx="75471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4"/>
          <p:cNvSpPr/>
          <p:nvPr/>
        </p:nvSpPr>
        <p:spPr>
          <a:xfrm>
            <a:off x="102000" y="1895067"/>
            <a:ext cx="8464000" cy="4869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웹서버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44"/>
          <p:cNvSpPr/>
          <p:nvPr/>
        </p:nvSpPr>
        <p:spPr>
          <a:xfrm>
            <a:off x="8855067" y="5736233"/>
            <a:ext cx="1504000" cy="59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44"/>
          <p:cNvSpPr txBox="1"/>
          <p:nvPr/>
        </p:nvSpPr>
        <p:spPr>
          <a:xfrm>
            <a:off x="8617133" y="5243367"/>
            <a:ext cx="4894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POST /predict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3" name="Google Shape;633;p44"/>
          <p:cNvSpPr/>
          <p:nvPr/>
        </p:nvSpPr>
        <p:spPr>
          <a:xfrm>
            <a:off x="8812567" y="3820567"/>
            <a:ext cx="1546400" cy="71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44"/>
          <p:cNvSpPr txBox="1"/>
          <p:nvPr/>
        </p:nvSpPr>
        <p:spPr>
          <a:xfrm>
            <a:off x="8795567" y="3370167"/>
            <a:ext cx="4894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result of predict(body)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5" name="Google Shape;635;p44"/>
          <p:cNvSpPr txBox="1"/>
          <p:nvPr/>
        </p:nvSpPr>
        <p:spPr>
          <a:xfrm>
            <a:off x="3681633" y="2589167"/>
            <a:ext cx="6292800" cy="7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클래스</a:t>
            </a:r>
            <a:endParaRPr sz="2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6" name="Google Shape;636;p44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Seldon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4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5"/>
          <p:cNvSpPr/>
          <p:nvPr/>
        </p:nvSpPr>
        <p:spPr>
          <a:xfrm>
            <a:off x="230600" y="3781667"/>
            <a:ext cx="2311600" cy="74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SeldonDeployment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3255933" y="3781667"/>
            <a:ext cx="2311600" cy="74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Deployment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45"/>
          <p:cNvSpPr/>
          <p:nvPr/>
        </p:nvSpPr>
        <p:spPr>
          <a:xfrm>
            <a:off x="6340767" y="2681000"/>
            <a:ext cx="2311600" cy="74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45"/>
          <p:cNvSpPr/>
          <p:nvPr/>
        </p:nvSpPr>
        <p:spPr>
          <a:xfrm>
            <a:off x="6340767" y="4763033"/>
            <a:ext cx="2311600" cy="74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RelicaSet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45"/>
          <p:cNvSpPr/>
          <p:nvPr/>
        </p:nvSpPr>
        <p:spPr>
          <a:xfrm>
            <a:off x="9566400" y="3603200"/>
            <a:ext cx="2311600" cy="748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45"/>
          <p:cNvSpPr/>
          <p:nvPr/>
        </p:nvSpPr>
        <p:spPr>
          <a:xfrm>
            <a:off x="9566400" y="2681000"/>
            <a:ext cx="2311600" cy="748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45"/>
          <p:cNvSpPr/>
          <p:nvPr/>
        </p:nvSpPr>
        <p:spPr>
          <a:xfrm>
            <a:off x="9566400" y="1703833"/>
            <a:ext cx="2311600" cy="748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45"/>
          <p:cNvSpPr/>
          <p:nvPr/>
        </p:nvSpPr>
        <p:spPr>
          <a:xfrm>
            <a:off x="9566400" y="5429933"/>
            <a:ext cx="2311600" cy="748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45"/>
          <p:cNvSpPr/>
          <p:nvPr/>
        </p:nvSpPr>
        <p:spPr>
          <a:xfrm>
            <a:off x="9566400" y="4465767"/>
            <a:ext cx="2311600" cy="748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1" name="Google Shape;651;p45"/>
          <p:cNvCxnSpPr>
            <a:stCxn id="642" idx="3"/>
            <a:endCxn id="643" idx="1"/>
          </p:cNvCxnSpPr>
          <p:nvPr/>
        </p:nvCxnSpPr>
        <p:spPr>
          <a:xfrm>
            <a:off x="2542200" y="4155667"/>
            <a:ext cx="7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45"/>
          <p:cNvCxnSpPr>
            <a:endCxn id="644" idx="1"/>
          </p:cNvCxnSpPr>
          <p:nvPr/>
        </p:nvCxnSpPr>
        <p:spPr>
          <a:xfrm flipH="1" rot="10800000">
            <a:off x="5567667" y="3055000"/>
            <a:ext cx="773100" cy="11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3" name="Google Shape;653;p45"/>
          <p:cNvCxnSpPr>
            <a:stCxn id="643" idx="3"/>
            <a:endCxn id="645" idx="1"/>
          </p:cNvCxnSpPr>
          <p:nvPr/>
        </p:nvCxnSpPr>
        <p:spPr>
          <a:xfrm>
            <a:off x="5567533" y="4155667"/>
            <a:ext cx="773100" cy="9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4" name="Google Shape;654;p45"/>
          <p:cNvSpPr/>
          <p:nvPr/>
        </p:nvSpPr>
        <p:spPr>
          <a:xfrm>
            <a:off x="8778567" y="3866667"/>
            <a:ext cx="671600" cy="34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45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Kubeflow Seldon Deploy Plugin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45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"/>
          <p:cNvSpPr/>
          <p:nvPr/>
        </p:nvSpPr>
        <p:spPr>
          <a:xfrm>
            <a:off x="1121767" y="3382267"/>
            <a:ext cx="2319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LoadBalancer /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Ingress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4708000" y="3382267"/>
            <a:ext cx="2319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46"/>
          <p:cNvSpPr/>
          <p:nvPr/>
        </p:nvSpPr>
        <p:spPr>
          <a:xfrm>
            <a:off x="8472667" y="3382267"/>
            <a:ext cx="2319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46"/>
          <p:cNvSpPr/>
          <p:nvPr/>
        </p:nvSpPr>
        <p:spPr>
          <a:xfrm>
            <a:off x="8472667" y="1810133"/>
            <a:ext cx="2319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46"/>
          <p:cNvSpPr/>
          <p:nvPr/>
        </p:nvSpPr>
        <p:spPr>
          <a:xfrm>
            <a:off x="8472667" y="4937100"/>
            <a:ext cx="2319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6" name="Google Shape;666;p46"/>
          <p:cNvCxnSpPr>
            <a:stCxn id="661" idx="3"/>
            <a:endCxn id="662" idx="1"/>
          </p:cNvCxnSpPr>
          <p:nvPr/>
        </p:nvCxnSpPr>
        <p:spPr>
          <a:xfrm>
            <a:off x="3441667" y="3964417"/>
            <a:ext cx="126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7" name="Google Shape;667;p46"/>
          <p:cNvCxnSpPr>
            <a:stCxn id="662" idx="3"/>
            <a:endCxn id="664" idx="1"/>
          </p:cNvCxnSpPr>
          <p:nvPr/>
        </p:nvCxnSpPr>
        <p:spPr>
          <a:xfrm flipH="1" rot="10800000">
            <a:off x="7027900" y="2392417"/>
            <a:ext cx="1444800" cy="15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8" name="Google Shape;668;p46"/>
          <p:cNvCxnSpPr>
            <a:stCxn id="662" idx="3"/>
            <a:endCxn id="663" idx="1"/>
          </p:cNvCxnSpPr>
          <p:nvPr/>
        </p:nvCxnSpPr>
        <p:spPr>
          <a:xfrm>
            <a:off x="7027900" y="3964417"/>
            <a:ext cx="144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9" name="Google Shape;669;p46"/>
          <p:cNvCxnSpPr>
            <a:endCxn id="665" idx="1"/>
          </p:cNvCxnSpPr>
          <p:nvPr/>
        </p:nvCxnSpPr>
        <p:spPr>
          <a:xfrm>
            <a:off x="7027867" y="3964350"/>
            <a:ext cx="1444800" cy="15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0" name="Google Shape;670;p46"/>
          <p:cNvSpPr txBox="1"/>
          <p:nvPr/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Expose Seldon Serving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4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7"/>
          <p:cNvSpPr/>
          <p:nvPr/>
        </p:nvSpPr>
        <p:spPr>
          <a:xfrm>
            <a:off x="365433" y="3382267"/>
            <a:ext cx="2319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LoadBalancer /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Ingress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5965700" y="3382267"/>
            <a:ext cx="1512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Service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47"/>
          <p:cNvSpPr/>
          <p:nvPr/>
        </p:nvSpPr>
        <p:spPr>
          <a:xfrm>
            <a:off x="8472667" y="3382267"/>
            <a:ext cx="2319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47"/>
          <p:cNvSpPr/>
          <p:nvPr/>
        </p:nvSpPr>
        <p:spPr>
          <a:xfrm>
            <a:off x="8472667" y="1810133"/>
            <a:ext cx="2319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8472667" y="4937100"/>
            <a:ext cx="23199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Pod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1" name="Google Shape;681;p47"/>
          <p:cNvCxnSpPr>
            <a:stCxn id="677" idx="3"/>
            <a:endCxn id="679" idx="1"/>
          </p:cNvCxnSpPr>
          <p:nvPr/>
        </p:nvCxnSpPr>
        <p:spPr>
          <a:xfrm flipH="1" rot="10800000">
            <a:off x="7478600" y="2392417"/>
            <a:ext cx="994200" cy="15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2" name="Google Shape;682;p47"/>
          <p:cNvCxnSpPr>
            <a:stCxn id="677" idx="3"/>
            <a:endCxn id="678" idx="1"/>
          </p:cNvCxnSpPr>
          <p:nvPr/>
        </p:nvCxnSpPr>
        <p:spPr>
          <a:xfrm>
            <a:off x="7478600" y="3964417"/>
            <a:ext cx="99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3" name="Google Shape;683;p47"/>
          <p:cNvCxnSpPr>
            <a:stCxn id="677" idx="3"/>
            <a:endCxn id="680" idx="1"/>
          </p:cNvCxnSpPr>
          <p:nvPr/>
        </p:nvCxnSpPr>
        <p:spPr>
          <a:xfrm>
            <a:off x="7478600" y="3964417"/>
            <a:ext cx="994200" cy="15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4" name="Google Shape;684;p47"/>
          <p:cNvSpPr/>
          <p:nvPr/>
        </p:nvSpPr>
        <p:spPr>
          <a:xfrm>
            <a:off x="3539449" y="3382275"/>
            <a:ext cx="1823100" cy="11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Ambassador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5" name="Google Shape;685;p47"/>
          <p:cNvCxnSpPr>
            <a:stCxn id="676" idx="3"/>
            <a:endCxn id="684" idx="1"/>
          </p:cNvCxnSpPr>
          <p:nvPr/>
        </p:nvCxnSpPr>
        <p:spPr>
          <a:xfrm>
            <a:off x="2685333" y="3964417"/>
            <a:ext cx="8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6" name="Google Shape;686;p47"/>
          <p:cNvCxnSpPr>
            <a:stCxn id="684" idx="3"/>
            <a:endCxn id="677" idx="1"/>
          </p:cNvCxnSpPr>
          <p:nvPr/>
        </p:nvCxnSpPr>
        <p:spPr>
          <a:xfrm>
            <a:off x="5362549" y="3964425"/>
            <a:ext cx="60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7" name="Google Shape;687;p47"/>
          <p:cNvSpPr txBox="1"/>
          <p:nvPr/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Automatic Expose Seldon Serving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47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2"/>
          <p:cNvSpPr txBox="1"/>
          <p:nvPr>
            <p:ph idx="1" type="body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데이터 전처리가 처음에 한 번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학습은 전처리된 데이터를 받아서 진행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하이퍼 파라미터를 입력 받아서 학습함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결과를 보고 하이퍼 파라미터를 바꿔가면서 다시 학습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만족할 때 까지 3-4반복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만족스러웠던 모델로 배포 진행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모델은 배포하기전에 셀던 래핑을 위해 후처리 필요함</a:t>
            </a:r>
            <a:endParaRPr sz="1800"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Seldon은 python코드는 똑같고 모델만 갈아끼우면 됨</a:t>
            </a:r>
            <a:endParaRPr sz="1800"/>
          </a:p>
        </p:txBody>
      </p:sp>
      <p:sp>
        <p:nvSpPr>
          <p:cNvPr id="694" name="Google Shape;694;p32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Pipeline 요구사항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3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fb6242b62_0_0"/>
          <p:cNvSpPr txBox="1"/>
          <p:nvPr/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Message Server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g5fb6242b62_0_0"/>
          <p:cNvSpPr/>
          <p:nvPr/>
        </p:nvSpPr>
        <p:spPr>
          <a:xfrm>
            <a:off x="8589400" y="3138175"/>
            <a:ext cx="2894724" cy="1934280"/>
          </a:xfrm>
          <a:prstGeom prst="cloud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Message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Server</a:t>
            </a:r>
            <a:endParaRPr sz="2400"/>
          </a:p>
        </p:txBody>
      </p:sp>
      <p:cxnSp>
        <p:nvCxnSpPr>
          <p:cNvPr id="703" name="Google Shape;703;g5fb6242b62_0_0"/>
          <p:cNvCxnSpPr/>
          <p:nvPr/>
        </p:nvCxnSpPr>
        <p:spPr>
          <a:xfrm>
            <a:off x="1379725" y="2894700"/>
            <a:ext cx="670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g5fb6242b62_0_0"/>
          <p:cNvSpPr txBox="1"/>
          <p:nvPr/>
        </p:nvSpPr>
        <p:spPr>
          <a:xfrm>
            <a:off x="2380675" y="2443350"/>
            <a:ext cx="7791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POST /dashboard/{workflow-uid}/{loop-name}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5" name="Google Shape;705;g5fb6242b62_0_0"/>
          <p:cNvCxnSpPr/>
          <p:nvPr/>
        </p:nvCxnSpPr>
        <p:spPr>
          <a:xfrm rot="10800000">
            <a:off x="1366300" y="3733350"/>
            <a:ext cx="676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6" name="Google Shape;706;g5fb6242b62_0_0"/>
          <p:cNvSpPr txBox="1"/>
          <p:nvPr/>
        </p:nvSpPr>
        <p:spPr>
          <a:xfrm>
            <a:off x="2962325" y="3278850"/>
            <a:ext cx="7791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Dashboard ID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7" name="Google Shape;707;g5fb6242b62_0_0"/>
          <p:cNvCxnSpPr/>
          <p:nvPr/>
        </p:nvCxnSpPr>
        <p:spPr>
          <a:xfrm>
            <a:off x="1393250" y="4477325"/>
            <a:ext cx="6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g5fb6242b62_0_0"/>
          <p:cNvSpPr txBox="1"/>
          <p:nvPr/>
        </p:nvSpPr>
        <p:spPr>
          <a:xfrm>
            <a:off x="2380675" y="3906525"/>
            <a:ext cx="7791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POST /message/{dashboardID}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9" name="Google Shape;709;g5fb6242b62_0_0"/>
          <p:cNvCxnSpPr/>
          <p:nvPr/>
        </p:nvCxnSpPr>
        <p:spPr>
          <a:xfrm rot="10800000">
            <a:off x="1447425" y="5233450"/>
            <a:ext cx="674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g5fb6242b62_0_0"/>
          <p:cNvSpPr txBox="1"/>
          <p:nvPr/>
        </p:nvSpPr>
        <p:spPr>
          <a:xfrm>
            <a:off x="2962325" y="4724400"/>
            <a:ext cx="7791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Message ID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g5fb6242b62_0_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fb6242b62_0_24"/>
          <p:cNvSpPr txBox="1"/>
          <p:nvPr/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Message Server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g5fb6242b62_0_24"/>
          <p:cNvSpPr/>
          <p:nvPr/>
        </p:nvSpPr>
        <p:spPr>
          <a:xfrm>
            <a:off x="703375" y="2258950"/>
            <a:ext cx="2908200" cy="811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Message A (ID : A)</a:t>
            </a:r>
            <a:endParaRPr sz="1800"/>
          </a:p>
        </p:txBody>
      </p:sp>
      <p:sp>
        <p:nvSpPr>
          <p:cNvPr id="719" name="Google Shape;719;g5fb6242b62_0_24"/>
          <p:cNvSpPr/>
          <p:nvPr/>
        </p:nvSpPr>
        <p:spPr>
          <a:xfrm>
            <a:off x="703375" y="3462825"/>
            <a:ext cx="2908200" cy="811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Message B (ID : B)</a:t>
            </a:r>
            <a:endParaRPr sz="1800"/>
          </a:p>
        </p:txBody>
      </p:sp>
      <p:sp>
        <p:nvSpPr>
          <p:cNvPr id="720" name="Google Shape;720;g5fb6242b62_0_24"/>
          <p:cNvSpPr/>
          <p:nvPr/>
        </p:nvSpPr>
        <p:spPr>
          <a:xfrm>
            <a:off x="703375" y="4734325"/>
            <a:ext cx="2908200" cy="811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Message C (ID : C)</a:t>
            </a:r>
            <a:endParaRPr sz="1800"/>
          </a:p>
        </p:txBody>
      </p:sp>
      <p:cxnSp>
        <p:nvCxnSpPr>
          <p:cNvPr id="721" name="Google Shape;721;g5fb6242b62_0_24"/>
          <p:cNvCxnSpPr/>
          <p:nvPr/>
        </p:nvCxnSpPr>
        <p:spPr>
          <a:xfrm rot="10800000">
            <a:off x="4896775" y="2394225"/>
            <a:ext cx="53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g5fb6242b62_0_24"/>
          <p:cNvSpPr txBox="1"/>
          <p:nvPr/>
        </p:nvSpPr>
        <p:spPr>
          <a:xfrm>
            <a:off x="5559450" y="1907250"/>
            <a:ext cx="7791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GET /message/{workflow-uid}/{loop-name}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3" name="Google Shape;723;g5fb6242b62_0_24"/>
          <p:cNvCxnSpPr/>
          <p:nvPr/>
        </p:nvCxnSpPr>
        <p:spPr>
          <a:xfrm>
            <a:off x="4937225" y="2997200"/>
            <a:ext cx="53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g5fb6242b62_0_24"/>
          <p:cNvSpPr txBox="1"/>
          <p:nvPr/>
        </p:nvSpPr>
        <p:spPr>
          <a:xfrm>
            <a:off x="5559450" y="2546625"/>
            <a:ext cx="7791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Message A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g5fb6242b62_0_24"/>
          <p:cNvCxnSpPr/>
          <p:nvPr/>
        </p:nvCxnSpPr>
        <p:spPr>
          <a:xfrm rot="10800000">
            <a:off x="4896775" y="3746900"/>
            <a:ext cx="53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g5fb6242b62_0_24"/>
          <p:cNvSpPr txBox="1"/>
          <p:nvPr/>
        </p:nvSpPr>
        <p:spPr>
          <a:xfrm>
            <a:off x="5559450" y="3259925"/>
            <a:ext cx="7791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GET /message/{workflow-uid}/{loop-name}?</a:t>
            </a:r>
            <a:r>
              <a:rPr b="1" lang="en-US" sz="1800">
                <a:solidFill>
                  <a:srgbClr val="1DC8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prevMesssageId=A</a:t>
            </a:r>
            <a:endParaRPr b="1" sz="1800">
              <a:solidFill>
                <a:srgbClr val="1DC8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7" name="Google Shape;727;g5fb6242b62_0_24"/>
          <p:cNvCxnSpPr/>
          <p:nvPr/>
        </p:nvCxnSpPr>
        <p:spPr>
          <a:xfrm>
            <a:off x="4937225" y="4349875"/>
            <a:ext cx="53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8" name="Google Shape;728;g5fb6242b62_0_24"/>
          <p:cNvSpPr txBox="1"/>
          <p:nvPr/>
        </p:nvSpPr>
        <p:spPr>
          <a:xfrm>
            <a:off x="5559450" y="3899300"/>
            <a:ext cx="7791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Message B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9" name="Google Shape;729;g5fb6242b62_0_24"/>
          <p:cNvCxnSpPr/>
          <p:nvPr/>
        </p:nvCxnSpPr>
        <p:spPr>
          <a:xfrm rot="10800000">
            <a:off x="4896775" y="5099575"/>
            <a:ext cx="53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0" name="Google Shape;730;g5fb6242b62_0_24"/>
          <p:cNvSpPr txBox="1"/>
          <p:nvPr/>
        </p:nvSpPr>
        <p:spPr>
          <a:xfrm>
            <a:off x="5559450" y="4612600"/>
            <a:ext cx="7791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GET /message/{workflow-uid}/{loop-name}?</a:t>
            </a:r>
            <a:r>
              <a:rPr b="1" lang="en-US" sz="1800">
                <a:solidFill>
                  <a:srgbClr val="1DC8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prevMessageId=B</a:t>
            </a:r>
            <a:endParaRPr b="1" sz="1800">
              <a:solidFill>
                <a:srgbClr val="1DC8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1" name="Google Shape;731;g5fb6242b62_0_24"/>
          <p:cNvCxnSpPr/>
          <p:nvPr/>
        </p:nvCxnSpPr>
        <p:spPr>
          <a:xfrm>
            <a:off x="4937225" y="5702550"/>
            <a:ext cx="53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g5fb6242b62_0_24"/>
          <p:cNvSpPr txBox="1"/>
          <p:nvPr/>
        </p:nvSpPr>
        <p:spPr>
          <a:xfrm>
            <a:off x="5559450" y="5251975"/>
            <a:ext cx="77913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Message C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g5fb6242b62_0_24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/>
          <p:nvPr/>
        </p:nvSpPr>
        <p:spPr>
          <a:xfrm>
            <a:off x="1105633" y="1942367"/>
            <a:ext cx="1912500" cy="495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pre-process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33"/>
          <p:cNvSpPr/>
          <p:nvPr/>
        </p:nvSpPr>
        <p:spPr>
          <a:xfrm>
            <a:off x="1105633" y="3095800"/>
            <a:ext cx="1912500" cy="495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fetch-message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33"/>
          <p:cNvSpPr/>
          <p:nvPr/>
        </p:nvSpPr>
        <p:spPr>
          <a:xfrm>
            <a:off x="1105633" y="4198433"/>
            <a:ext cx="1912400" cy="496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train-and-eval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33"/>
          <p:cNvSpPr/>
          <p:nvPr/>
        </p:nvSpPr>
        <p:spPr>
          <a:xfrm>
            <a:off x="1105633" y="5579000"/>
            <a:ext cx="1912400" cy="49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save-result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8" name="Google Shape;138;p33"/>
          <p:cNvCxnSpPr>
            <a:stCxn id="134" idx="2"/>
            <a:endCxn id="135" idx="0"/>
          </p:cNvCxnSpPr>
          <p:nvPr/>
        </p:nvCxnSpPr>
        <p:spPr>
          <a:xfrm>
            <a:off x="2061883" y="2438267"/>
            <a:ext cx="0" cy="6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" name="Google Shape;139;p33"/>
          <p:cNvCxnSpPr>
            <a:stCxn id="135" idx="2"/>
            <a:endCxn id="136" idx="0"/>
          </p:cNvCxnSpPr>
          <p:nvPr/>
        </p:nvCxnSpPr>
        <p:spPr>
          <a:xfrm>
            <a:off x="2061883" y="3591700"/>
            <a:ext cx="0" cy="6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" name="Google Shape;140;p33"/>
          <p:cNvCxnSpPr>
            <a:stCxn id="136" idx="2"/>
            <a:endCxn id="137" idx="0"/>
          </p:cNvCxnSpPr>
          <p:nvPr/>
        </p:nvCxnSpPr>
        <p:spPr>
          <a:xfrm>
            <a:off x="2061833" y="4694433"/>
            <a:ext cx="0" cy="8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1" name="Google Shape;141;p33"/>
          <p:cNvCxnSpPr>
            <a:stCxn id="137" idx="2"/>
            <a:endCxn id="135" idx="1"/>
          </p:cNvCxnSpPr>
          <p:nvPr/>
        </p:nvCxnSpPr>
        <p:spPr>
          <a:xfrm flipH="1" rot="5400000">
            <a:off x="218183" y="4231350"/>
            <a:ext cx="2731200" cy="956100"/>
          </a:xfrm>
          <a:prstGeom prst="bentConnector4">
            <a:avLst>
              <a:gd fmla="val -8719" name="adj1"/>
              <a:gd fmla="val 12491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33"/>
          <p:cNvCxnSpPr>
            <a:endCxn id="135" idx="1"/>
          </p:cNvCxnSpPr>
          <p:nvPr/>
        </p:nvCxnSpPr>
        <p:spPr>
          <a:xfrm>
            <a:off x="879133" y="3343750"/>
            <a:ext cx="22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" name="Google Shape;143;p33"/>
          <p:cNvSpPr/>
          <p:nvPr/>
        </p:nvSpPr>
        <p:spPr>
          <a:xfrm>
            <a:off x="5319033" y="3095800"/>
            <a:ext cx="3033300" cy="495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download-model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p33"/>
          <p:cNvSpPr/>
          <p:nvPr/>
        </p:nvSpPr>
        <p:spPr>
          <a:xfrm>
            <a:off x="5319033" y="4020633"/>
            <a:ext cx="3033300" cy="495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rec-convert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33"/>
          <p:cNvSpPr/>
          <p:nvPr/>
        </p:nvSpPr>
        <p:spPr>
          <a:xfrm>
            <a:off x="5319033" y="4867800"/>
            <a:ext cx="3033200" cy="49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seldon-wrap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33"/>
          <p:cNvSpPr/>
          <p:nvPr/>
        </p:nvSpPr>
        <p:spPr>
          <a:xfrm>
            <a:off x="5319033" y="5839000"/>
            <a:ext cx="3033200" cy="49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deploy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7" name="Google Shape;147;p33"/>
          <p:cNvCxnSpPr>
            <a:stCxn id="135" idx="3"/>
            <a:endCxn id="143" idx="1"/>
          </p:cNvCxnSpPr>
          <p:nvPr/>
        </p:nvCxnSpPr>
        <p:spPr>
          <a:xfrm>
            <a:off x="3018133" y="3343750"/>
            <a:ext cx="230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" name="Google Shape;148;p33"/>
          <p:cNvCxnSpPr>
            <a:stCxn id="143" idx="2"/>
            <a:endCxn id="144" idx="0"/>
          </p:cNvCxnSpPr>
          <p:nvPr/>
        </p:nvCxnSpPr>
        <p:spPr>
          <a:xfrm>
            <a:off x="6835683" y="3591700"/>
            <a:ext cx="0" cy="4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33"/>
          <p:cNvCxnSpPr>
            <a:stCxn id="144" idx="2"/>
            <a:endCxn id="145" idx="0"/>
          </p:cNvCxnSpPr>
          <p:nvPr/>
        </p:nvCxnSpPr>
        <p:spPr>
          <a:xfrm>
            <a:off x="6835683" y="4516533"/>
            <a:ext cx="0" cy="3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" name="Google Shape;150;p33"/>
          <p:cNvCxnSpPr>
            <a:stCxn id="145" idx="2"/>
            <a:endCxn id="146" idx="0"/>
          </p:cNvCxnSpPr>
          <p:nvPr/>
        </p:nvCxnSpPr>
        <p:spPr>
          <a:xfrm>
            <a:off x="6835633" y="5363800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p33"/>
          <p:cNvCxnSpPr/>
          <p:nvPr/>
        </p:nvCxnSpPr>
        <p:spPr>
          <a:xfrm>
            <a:off x="3166033" y="2076800"/>
            <a:ext cx="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" name="Google Shape;152;p33"/>
          <p:cNvSpPr txBox="1"/>
          <p:nvPr/>
        </p:nvSpPr>
        <p:spPr>
          <a:xfrm>
            <a:off x="3089833" y="2209767"/>
            <a:ext cx="16137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DATA-PATH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3137633" y="3860800"/>
            <a:ext cx="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" name="Google Shape;154;p33"/>
          <p:cNvSpPr txBox="1"/>
          <p:nvPr/>
        </p:nvSpPr>
        <p:spPr>
          <a:xfrm>
            <a:off x="3137633" y="3602200"/>
            <a:ext cx="16137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DATA-PATH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MESSAGE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MESSAGE-ID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5" name="Google Shape;155;p33"/>
          <p:cNvCxnSpPr/>
          <p:nvPr/>
        </p:nvCxnSpPr>
        <p:spPr>
          <a:xfrm>
            <a:off x="3137633" y="4683651"/>
            <a:ext cx="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" name="Google Shape;156;p33"/>
          <p:cNvSpPr txBox="1"/>
          <p:nvPr/>
        </p:nvSpPr>
        <p:spPr>
          <a:xfrm>
            <a:off x="3137633" y="4628267"/>
            <a:ext cx="19124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RESULT-PATH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RESPONSE-FILE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8576233" y="3393200"/>
            <a:ext cx="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8" name="Google Shape;158;p33"/>
          <p:cNvSpPr txBox="1"/>
          <p:nvPr/>
        </p:nvSpPr>
        <p:spPr>
          <a:xfrm>
            <a:off x="8576233" y="3541000"/>
            <a:ext cx="2211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MODEL-DIRECTORY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9" name="Google Shape;159;p33"/>
          <p:cNvCxnSpPr/>
          <p:nvPr/>
        </p:nvCxnSpPr>
        <p:spPr>
          <a:xfrm>
            <a:off x="8576233" y="4244800"/>
            <a:ext cx="0" cy="6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0" name="Google Shape;160;p33"/>
          <p:cNvSpPr txBox="1"/>
          <p:nvPr/>
        </p:nvSpPr>
        <p:spPr>
          <a:xfrm>
            <a:off x="8576233" y="4392600"/>
            <a:ext cx="2211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RESULT-DIRECTORY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693821" y="1533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Pipeline 구성도</a:t>
            </a:r>
            <a:endParaRPr sz="4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33"/>
          <p:cNvSpPr/>
          <p:nvPr/>
        </p:nvSpPr>
        <p:spPr>
          <a:xfrm>
            <a:off x="5775875" y="1882525"/>
            <a:ext cx="2301048" cy="809676"/>
          </a:xfrm>
          <a:prstGeom prst="cloud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Message Server</a:t>
            </a:r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9225150" y="1072850"/>
            <a:ext cx="2211300" cy="809676"/>
          </a:xfrm>
          <a:prstGeom prst="cloud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Server</a:t>
            </a:r>
            <a:endParaRPr/>
          </a:p>
        </p:txBody>
      </p:sp>
      <p:cxnSp>
        <p:nvCxnSpPr>
          <p:cNvPr id="164" name="Google Shape;164;p33"/>
          <p:cNvCxnSpPr>
            <a:stCxn id="163" idx="2"/>
            <a:endCxn id="162" idx="0"/>
          </p:cNvCxnSpPr>
          <p:nvPr/>
        </p:nvCxnSpPr>
        <p:spPr>
          <a:xfrm flipH="1">
            <a:off x="8074909" y="1477688"/>
            <a:ext cx="1157100" cy="8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33"/>
          <p:cNvSpPr txBox="1"/>
          <p:nvPr/>
        </p:nvSpPr>
        <p:spPr>
          <a:xfrm>
            <a:off x="8352325" y="1981563"/>
            <a:ext cx="7791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Message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6" name="Google Shape;166;p33"/>
          <p:cNvCxnSpPr>
            <a:stCxn id="162" idx="2"/>
          </p:cNvCxnSpPr>
          <p:nvPr/>
        </p:nvCxnSpPr>
        <p:spPr>
          <a:xfrm flipH="1">
            <a:off x="2942313" y="2287363"/>
            <a:ext cx="2840700" cy="90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33"/>
          <p:cNvSpPr txBox="1"/>
          <p:nvPr/>
        </p:nvSpPr>
        <p:spPr>
          <a:xfrm>
            <a:off x="4422575" y="2609163"/>
            <a:ext cx="7791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Message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b7b121dc_9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g5fb7b121dc_9_19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/>
          </a:p>
        </p:txBody>
      </p:sp>
      <p:sp>
        <p:nvSpPr>
          <p:cNvPr id="176" name="Google Shape;176;g5fb7b121dc_9_19"/>
          <p:cNvSpPr/>
          <p:nvPr/>
        </p:nvSpPr>
        <p:spPr>
          <a:xfrm>
            <a:off x="693825" y="3433425"/>
            <a:ext cx="2782800" cy="202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Notebook 할당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모델 소스 코드 작성 및 테스트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Docker image  build</a:t>
            </a:r>
            <a:endParaRPr/>
          </a:p>
        </p:txBody>
      </p:sp>
      <p:sp>
        <p:nvSpPr>
          <p:cNvPr id="177" name="Google Shape;177;g5fb7b121dc_9_19"/>
          <p:cNvSpPr/>
          <p:nvPr/>
        </p:nvSpPr>
        <p:spPr>
          <a:xfrm>
            <a:off x="693825" y="1965825"/>
            <a:ext cx="2782800" cy="121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Model 개발</a:t>
            </a:r>
            <a:endParaRPr sz="2000"/>
          </a:p>
        </p:txBody>
      </p:sp>
      <p:sp>
        <p:nvSpPr>
          <p:cNvPr id="178" name="Google Shape;178;g5fb7b121dc_9_19"/>
          <p:cNvSpPr/>
          <p:nvPr/>
        </p:nvSpPr>
        <p:spPr>
          <a:xfrm>
            <a:off x="4465463" y="3433425"/>
            <a:ext cx="2782800" cy="202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Pipeline run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모델 실험 진행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최종 모델 Deploy</a:t>
            </a:r>
            <a:endParaRPr/>
          </a:p>
        </p:txBody>
      </p:sp>
      <p:sp>
        <p:nvSpPr>
          <p:cNvPr id="179" name="Google Shape;179;g5fb7b121dc_9_19"/>
          <p:cNvSpPr/>
          <p:nvPr/>
        </p:nvSpPr>
        <p:spPr>
          <a:xfrm>
            <a:off x="4492713" y="1965825"/>
            <a:ext cx="2782800" cy="121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Pipeline</a:t>
            </a:r>
            <a:endParaRPr sz="2000"/>
          </a:p>
        </p:txBody>
      </p:sp>
      <p:sp>
        <p:nvSpPr>
          <p:cNvPr id="180" name="Google Shape;180;g5fb7b121dc_9_19"/>
          <p:cNvSpPr/>
          <p:nvPr/>
        </p:nvSpPr>
        <p:spPr>
          <a:xfrm>
            <a:off x="8237100" y="3433425"/>
            <a:ext cx="2782800" cy="202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Deploy 확인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Postman 테스트</a:t>
            </a:r>
            <a:endParaRPr/>
          </a:p>
        </p:txBody>
      </p:sp>
      <p:sp>
        <p:nvSpPr>
          <p:cNvPr id="181" name="Google Shape;181;g5fb7b121dc_9_19"/>
          <p:cNvSpPr/>
          <p:nvPr/>
        </p:nvSpPr>
        <p:spPr>
          <a:xfrm>
            <a:off x="8237100" y="1965825"/>
            <a:ext cx="2782800" cy="1214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Serving</a:t>
            </a:r>
            <a:endParaRPr sz="2000"/>
          </a:p>
        </p:txBody>
      </p:sp>
      <p:sp>
        <p:nvSpPr>
          <p:cNvPr id="182" name="Google Shape;182;g5fb7b121dc_9_19"/>
          <p:cNvSpPr/>
          <p:nvPr/>
        </p:nvSpPr>
        <p:spPr>
          <a:xfrm>
            <a:off x="7483100" y="3121675"/>
            <a:ext cx="628200" cy="12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fb7b121dc_9_19"/>
          <p:cNvSpPr/>
          <p:nvPr/>
        </p:nvSpPr>
        <p:spPr>
          <a:xfrm>
            <a:off x="3656950" y="3121675"/>
            <a:ext cx="628200" cy="12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fb7b121dc_0_23"/>
          <p:cNvSpPr txBox="1"/>
          <p:nvPr>
            <p:ph type="title"/>
          </p:nvPr>
        </p:nvSpPr>
        <p:spPr>
          <a:xfrm>
            <a:off x="693821" y="15336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4400"/>
              <a:buFont typeface="Nanum Gothic"/>
              <a:buNone/>
            </a:pPr>
            <a:r>
              <a:rPr b="1" lang="en-US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Overview</a:t>
            </a:r>
            <a:endParaRPr/>
          </a:p>
        </p:txBody>
      </p:sp>
      <p:sp>
        <p:nvSpPr>
          <p:cNvPr id="189" name="Google Shape;189;g5fb7b121dc_0_23"/>
          <p:cNvSpPr txBox="1"/>
          <p:nvPr>
            <p:ph idx="1" type="body"/>
          </p:nvPr>
        </p:nvSpPr>
        <p:spPr>
          <a:xfrm>
            <a:off x="693821" y="1381645"/>
            <a:ext cx="105156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Char char="•"/>
            </a:pPr>
            <a:r>
              <a:rPr b="1" lang="en-US" sz="30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ML Architect With Kubernetes</a:t>
            </a:r>
            <a:endParaRPr b="1" sz="3000">
              <a:solidFill>
                <a:srgbClr val="1DC8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Kubeflow Pipeline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Gateway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228600" rtl="0" algn="l"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Recommender Model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228600" rtl="0" algn="l">
              <a:spcBef>
                <a:spcPts val="1000"/>
              </a:spcBef>
              <a:spcAft>
                <a:spcPts val="0"/>
              </a:spcAft>
              <a:buSzPts val="3000"/>
              <a:buFont typeface="Nanum Gothic"/>
              <a:buChar char="•"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Q &amp; A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g5fb7b121dc_0_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/>
          <p:nvPr/>
        </p:nvSpPr>
        <p:spPr>
          <a:xfrm>
            <a:off x="5261875" y="3051300"/>
            <a:ext cx="7791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sz="14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6" name="Google Shape;196;p8"/>
          <p:cNvGrpSpPr/>
          <p:nvPr/>
        </p:nvGrpSpPr>
        <p:grpSpPr>
          <a:xfrm>
            <a:off x="638797" y="2071940"/>
            <a:ext cx="10495674" cy="3494727"/>
            <a:chOff x="638797" y="2071940"/>
            <a:chExt cx="10495674" cy="3494727"/>
          </a:xfrm>
        </p:grpSpPr>
        <p:sp>
          <p:nvSpPr>
            <p:cNvPr id="197" name="Google Shape;197;p8"/>
            <p:cNvSpPr/>
            <p:nvPr/>
          </p:nvSpPr>
          <p:spPr>
            <a:xfrm>
              <a:off x="638797" y="2085467"/>
              <a:ext cx="1952400" cy="348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3361271" y="2085467"/>
              <a:ext cx="1952400" cy="348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</a:t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271671" y="2085467"/>
              <a:ext cx="1952400" cy="348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</a:t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9182071" y="2071940"/>
              <a:ext cx="1952400" cy="348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</a:t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313571" y="1963733"/>
            <a:ext cx="11146140" cy="4639225"/>
            <a:chOff x="448233" y="2364808"/>
            <a:chExt cx="11146140" cy="4639225"/>
          </a:xfrm>
        </p:grpSpPr>
        <p:sp>
          <p:nvSpPr>
            <p:cNvPr id="202" name="Google Shape;202;p8"/>
            <p:cNvSpPr/>
            <p:nvPr/>
          </p:nvSpPr>
          <p:spPr>
            <a:xfrm>
              <a:off x="448233" y="2364808"/>
              <a:ext cx="11146140" cy="3201660"/>
            </a:xfrm>
            <a:prstGeom prst="cloud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694239" y="4066093"/>
              <a:ext cx="1328000" cy="7280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3423995" y="4066093"/>
              <a:ext cx="1328000" cy="7280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153751" y="4237857"/>
              <a:ext cx="1328000" cy="5564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771531" y="3237252"/>
              <a:ext cx="1328000" cy="15568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5197443" y="3769091"/>
              <a:ext cx="1328000" cy="393200"/>
            </a:xfrm>
            <a:prstGeom prst="rect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8"/>
            <p:cNvSpPr txBox="1"/>
            <p:nvPr/>
          </p:nvSpPr>
          <p:spPr>
            <a:xfrm>
              <a:off x="2734233" y="6000033"/>
              <a:ext cx="8606000" cy="1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자원관리 자동화 &amp; 중앙 통제 가능</a:t>
              </a:r>
              <a:endParaRPr sz="3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209" name="Google Shape;209;p8"/>
          <p:cNvSpPr txBox="1"/>
          <p:nvPr/>
        </p:nvSpPr>
        <p:spPr>
          <a:xfrm>
            <a:off x="482685" y="18860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Central Resource Management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idx="1" type="body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/>
              <a:t>필요</a:t>
            </a:r>
            <a:r>
              <a:rPr lang="en-US"/>
              <a:t>할 때 할당, 완료후 후 회수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/>
              <a:t>오버헤</a:t>
            </a:r>
            <a:r>
              <a:rPr lang="en-US"/>
              <a:t>드 (compare to AirFlow)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/>
              <a:t>Docker Image 강</a:t>
            </a:r>
            <a:r>
              <a:rPr lang="en-US"/>
              <a:t>제 (Kubernetes 요구사항)</a:t>
            </a:r>
            <a:endParaRPr/>
          </a:p>
        </p:txBody>
      </p:sp>
      <p:sp>
        <p:nvSpPr>
          <p:cNvPr id="216" name="Google Shape;216;p9"/>
          <p:cNvSpPr txBox="1"/>
          <p:nvPr/>
        </p:nvSpPr>
        <p:spPr>
          <a:xfrm>
            <a:off x="482685" y="18860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C800"/>
              </a:buClr>
              <a:buSzPts val="3000"/>
              <a:buFont typeface="Nanum Gothic"/>
              <a:buNone/>
            </a:pPr>
            <a:r>
              <a:rPr b="1" lang="en-US" sz="4400">
                <a:solidFill>
                  <a:srgbClr val="1DC800"/>
                </a:solidFill>
                <a:latin typeface="Nanum Gothic"/>
                <a:ea typeface="Nanum Gothic"/>
                <a:cs typeface="Nanum Gothic"/>
                <a:sym typeface="Nanum Gothic"/>
              </a:rPr>
              <a:t>쿠버네티스 전략</a:t>
            </a:r>
            <a:endParaRPr sz="4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2019-08-16T02:59:51Z</dcterms:created>
  <dc:creator>Microsoft Office User</dc:creator>
</cp:coreProperties>
</file>